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1" roundtripDataSignature="AMtx7mgKnFvLlw24CE+9UNJbfYNcPwlN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BA7FA-F32F-DDB5-E919-1D96EF494BCD}" v="138" dt="2024-02-21T13:08:10.192"/>
    <p1510:client id="{A87F2BF9-D5F5-488C-BF37-C4B9F7C2C9B2}" vWet="4" dt="2024-02-21T13:06:53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E Williams" userId="S::ewilliams@stlukeslondon.org::8c399543-83bd-4e2a-a347-0240f6b97824" providerId="AD" clId="Web-{362BA7FA-F32F-DDB5-E919-1D96EF494BCD}"/>
    <pc:docChg chg="delSld modSld">
      <pc:chgData name="Ms E Williams" userId="S::ewilliams@stlukeslondon.org::8c399543-83bd-4e2a-a347-0240f6b97824" providerId="AD" clId="Web-{362BA7FA-F32F-DDB5-E919-1D96EF494BCD}" dt="2024-02-21T13:08:10.192" v="78" actId="20577"/>
      <pc:docMkLst>
        <pc:docMk/>
      </pc:docMkLst>
      <pc:sldChg chg="modSp">
        <pc:chgData name="Ms E Williams" userId="S::ewilliams@stlukeslondon.org::8c399543-83bd-4e2a-a347-0240f6b97824" providerId="AD" clId="Web-{362BA7FA-F32F-DDB5-E919-1D96EF494BCD}" dt="2024-02-21T13:07:32.675" v="7" actId="20577"/>
        <pc:sldMkLst>
          <pc:docMk/>
          <pc:sldMk cId="0" sldId="263"/>
        </pc:sldMkLst>
        <pc:spChg chg="mod">
          <ac:chgData name="Ms E Williams" userId="S::ewilliams@stlukeslondon.org::8c399543-83bd-4e2a-a347-0240f6b97824" providerId="AD" clId="Web-{362BA7FA-F32F-DDB5-E919-1D96EF494BCD}" dt="2024-02-21T13:07:32.675" v="7" actId="20577"/>
          <ac:spMkLst>
            <pc:docMk/>
            <pc:sldMk cId="0" sldId="263"/>
            <ac:spMk id="171" creationId="{00000000-0000-0000-0000-000000000000}"/>
          </ac:spMkLst>
        </pc:spChg>
      </pc:sldChg>
      <pc:sldChg chg="modSp">
        <pc:chgData name="Ms E Williams" userId="S::ewilliams@stlukeslondon.org::8c399543-83bd-4e2a-a347-0240f6b97824" providerId="AD" clId="Web-{362BA7FA-F32F-DDB5-E919-1D96EF494BCD}" dt="2024-02-21T13:07:40.597" v="13" actId="20577"/>
        <pc:sldMkLst>
          <pc:docMk/>
          <pc:sldMk cId="0" sldId="264"/>
        </pc:sldMkLst>
        <pc:spChg chg="mod">
          <ac:chgData name="Ms E Williams" userId="S::ewilliams@stlukeslondon.org::8c399543-83bd-4e2a-a347-0240f6b97824" providerId="AD" clId="Web-{362BA7FA-F32F-DDB5-E919-1D96EF494BCD}" dt="2024-02-21T13:07:40.597" v="13" actId="20577"/>
          <ac:spMkLst>
            <pc:docMk/>
            <pc:sldMk cId="0" sldId="264"/>
            <ac:spMk id="182" creationId="{00000000-0000-0000-0000-000000000000}"/>
          </ac:spMkLst>
        </pc:spChg>
      </pc:sldChg>
      <pc:sldChg chg="modSp">
        <pc:chgData name="Ms E Williams" userId="S::ewilliams@stlukeslondon.org::8c399543-83bd-4e2a-a347-0240f6b97824" providerId="AD" clId="Web-{362BA7FA-F32F-DDB5-E919-1D96EF494BCD}" dt="2024-02-21T13:08:10.192" v="78" actId="20577"/>
        <pc:sldMkLst>
          <pc:docMk/>
          <pc:sldMk cId="0" sldId="266"/>
        </pc:sldMkLst>
        <pc:spChg chg="mod">
          <ac:chgData name="Ms E Williams" userId="S::ewilliams@stlukeslondon.org::8c399543-83bd-4e2a-a347-0240f6b97824" providerId="AD" clId="Web-{362BA7FA-F32F-DDB5-E919-1D96EF494BCD}" dt="2024-02-21T13:08:10.192" v="78" actId="20577"/>
          <ac:spMkLst>
            <pc:docMk/>
            <pc:sldMk cId="0" sldId="266"/>
            <ac:spMk id="203" creationId="{00000000-0000-0000-0000-000000000000}"/>
          </ac:spMkLst>
        </pc:spChg>
      </pc:sldChg>
      <pc:sldChg chg="del">
        <pc:chgData name="Ms E Williams" userId="S::ewilliams@stlukeslondon.org::8c399543-83bd-4e2a-a347-0240f6b97824" providerId="AD" clId="Web-{362BA7FA-F32F-DDB5-E919-1D96EF494BCD}" dt="2024-02-21T13:07:50.691" v="14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f6f8b3b7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Please edit this page as you wish!</a:t>
            </a:r>
            <a:endParaRPr/>
          </a:p>
        </p:txBody>
      </p:sp>
      <p:sp>
        <p:nvSpPr>
          <p:cNvPr id="185" name="Google Shape;185;g1df6f8b3b7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f6f8b3b7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Please edit this page as you wish!</a:t>
            </a:r>
            <a:endParaRPr/>
          </a:p>
        </p:txBody>
      </p:sp>
      <p:sp>
        <p:nvSpPr>
          <p:cNvPr id="196" name="Google Shape;196;g1df6f8b3b7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f6f8b3b7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1df6f8b3b7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501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501A80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endParaRPr sz="2800">
              <a:solidFill>
                <a:srgbClr val="501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501A80"/>
                </a:solidFill>
                <a:latin typeface="Calibri"/>
                <a:ea typeface="Calibri"/>
                <a:cs typeface="Calibri"/>
                <a:sym typeface="Calibri"/>
              </a:rPr>
              <a:t>·        </a:t>
            </a:r>
            <a:endParaRPr sz="2800">
              <a:solidFill>
                <a:srgbClr val="501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f6f8b3b7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1df6f8b3b7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f6f8b3b7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1df6f8b3b7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89AB"/>
              </a:buClr>
              <a:buSzPts val="2400"/>
              <a:buNone/>
              <a:defRPr sz="2400">
                <a:solidFill>
                  <a:srgbClr val="9589A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2000"/>
              <a:buNone/>
              <a:defRPr sz="2000">
                <a:solidFill>
                  <a:srgbClr val="9589A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800"/>
              <a:buNone/>
              <a:defRPr sz="1800">
                <a:solidFill>
                  <a:srgbClr val="9589A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multiplication-tables-check-administration-guidanc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 flipH="1">
            <a:off x="4500466" y="-833537"/>
            <a:ext cx="3191069" cy="12192004"/>
          </a:xfrm>
          <a:custGeom>
            <a:avLst/>
            <a:gdLst/>
            <a:ahLst/>
            <a:cxnLst/>
            <a:rect l="l" t="t" r="r" b="b"/>
            <a:pathLst>
              <a:path w="5313770" h="6858002" extrusionOk="0">
                <a:moveTo>
                  <a:pt x="1679554" y="0"/>
                </a:moveTo>
                <a:lnTo>
                  <a:pt x="5313770" y="2"/>
                </a:lnTo>
                <a:lnTo>
                  <a:pt x="5313770" y="6858002"/>
                </a:lnTo>
                <a:lnTo>
                  <a:pt x="0" y="6858002"/>
                </a:lnTo>
                <a:lnTo>
                  <a:pt x="16795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511" y="4045288"/>
            <a:ext cx="860419" cy="11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45046" y="909613"/>
            <a:ext cx="632077" cy="83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3432" y="5178173"/>
            <a:ext cx="815307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4450" y="868202"/>
            <a:ext cx="7023100" cy="3822700"/>
          </a:xfrm>
          <a:prstGeom prst="rect">
            <a:avLst/>
          </a:prstGeom>
          <a:noFill/>
          <a:ln>
            <a:noFill/>
          </a:ln>
          <a:effectLst>
            <a:outerShdw dist="91578" dir="5400000" algn="tl" rotWithShape="0">
              <a:srgbClr val="000000">
                <a:alpha val="12941"/>
              </a:srgbClr>
            </a:outerShdw>
          </a:effectLst>
        </p:spPr>
      </p:pic>
      <p:sp>
        <p:nvSpPr>
          <p:cNvPr id="89" name="Google Shape;89;p1"/>
          <p:cNvSpPr txBox="1"/>
          <p:nvPr/>
        </p:nvSpPr>
        <p:spPr>
          <a:xfrm>
            <a:off x="3712029" y="5262465"/>
            <a:ext cx="47679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g1df6f8b3b76_0_3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88" name="Google Shape;188;g1df6f8b3b76_0_3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df6f8b3b76_0_3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PREPARING PUPILS : SCHOOL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90" name="Google Shape;190;g1df6f8b3b76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df6f8b3b76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10" y="443245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df6f8b3b76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1807" y="1078288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df6f8b3b76_0_35"/>
          <p:cNvSpPr txBox="1"/>
          <p:nvPr/>
        </p:nvSpPr>
        <p:spPr>
          <a:xfrm>
            <a:off x="1185866" y="1957744"/>
            <a:ext cx="10863300" cy="4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501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We </a:t>
            </a:r>
            <a:r>
              <a:rPr lang="en-GB" sz="3200" i="1">
                <a:solidFill>
                  <a:schemeClr val="lt1"/>
                </a:solidFill>
              </a:rPr>
              <a:t>might</a:t>
            </a:r>
            <a:r>
              <a:rPr lang="en-GB" sz="3200">
                <a:solidFill>
                  <a:schemeClr val="lt1"/>
                </a:solidFill>
              </a:rPr>
              <a:t> be spending a bit more time practising our times tables in class.</a:t>
            </a:r>
            <a:endParaRPr sz="3200">
              <a:solidFill>
                <a:schemeClr val="lt1"/>
              </a:solidFill>
            </a:endParaRPr>
          </a:p>
          <a:p>
            <a:pPr marL="457200" lvl="0" indent="-479425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Children </a:t>
            </a:r>
            <a:r>
              <a:rPr lang="en-GB" sz="3200" i="1">
                <a:solidFill>
                  <a:schemeClr val="lt1"/>
                </a:solidFill>
              </a:rPr>
              <a:t>might </a:t>
            </a:r>
            <a:r>
              <a:rPr lang="en-GB" sz="3200">
                <a:solidFill>
                  <a:schemeClr val="lt1"/>
                </a:solidFill>
              </a:rPr>
              <a:t>be set more times tables specific homework.</a:t>
            </a:r>
            <a:endParaRPr sz="3200">
              <a:solidFill>
                <a:schemeClr val="lt1"/>
              </a:solidFill>
            </a:endParaRPr>
          </a:p>
          <a:p>
            <a:pPr marL="457200" lvl="0" indent="-479425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We </a:t>
            </a:r>
            <a:r>
              <a:rPr lang="en-GB" sz="3200" i="1">
                <a:solidFill>
                  <a:schemeClr val="lt1"/>
                </a:solidFill>
              </a:rPr>
              <a:t>might</a:t>
            </a:r>
            <a:r>
              <a:rPr lang="en-GB" sz="3200">
                <a:solidFill>
                  <a:schemeClr val="lt1"/>
                </a:solidFill>
              </a:rPr>
              <a:t> be organising more class tournaments and asking pupils to play on Times Tables Rock Stars 15 minutes a week.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1df6f8b3b76_0_4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99" name="Google Shape;199;g1df6f8b3b76_0_4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1df6f8b3b76_0_4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PREPARING PUPILS : OUT OF SCHOOL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01" name="Google Shape;201;g1df6f8b3b76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df6f8b3b76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8207" y="8631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df6f8b3b76_0_45"/>
          <p:cNvSpPr txBox="1"/>
          <p:nvPr/>
        </p:nvSpPr>
        <p:spPr>
          <a:xfrm>
            <a:off x="536791" y="2423119"/>
            <a:ext cx="108633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016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Regular verbal times tables practice.</a:t>
            </a:r>
            <a:endParaRPr sz="3200">
              <a:solidFill>
                <a:schemeClr val="lt1"/>
              </a:solidFill>
            </a:endParaRPr>
          </a:p>
          <a:p>
            <a:pPr marL="457200" lvl="0" indent="-5016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Download the TTRS free app on to a home device. </a:t>
            </a:r>
            <a:endParaRPr sz="3200">
              <a:solidFill>
                <a:schemeClr val="lt1"/>
              </a:solidFill>
            </a:endParaRPr>
          </a:p>
          <a:p>
            <a:pPr marL="457200" lvl="0" indent="-5016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Play Times Tables Rock Stars 3 minutes a day.</a:t>
            </a:r>
            <a:endParaRPr sz="3200">
              <a:solidFill>
                <a:schemeClr val="lt1"/>
              </a:solidFill>
            </a:endParaRPr>
          </a:p>
          <a:p>
            <a:pPr marL="457200" lvl="0" indent="-501650" algn="l"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buFont typeface="Noto Sans Symbols"/>
              <a:buChar char="▪"/>
            </a:pPr>
            <a:endParaRPr lang="en-GB" sz="3200">
              <a:solidFill>
                <a:schemeClr val="lt1"/>
              </a:solidFill>
            </a:endParaRPr>
          </a:p>
          <a:p>
            <a:pPr marL="457200" indent="-501650">
              <a:spcBef>
                <a:spcPts val="1200"/>
              </a:spcBef>
              <a:buClr>
                <a:srgbClr val="FFEC00"/>
              </a:buClr>
              <a:buSzPts val="395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Please speak to your child's class teacher if you have any further questions.</a:t>
            </a:r>
          </a:p>
        </p:txBody>
      </p:sp>
      <p:pic>
        <p:nvPicPr>
          <p:cNvPr id="204" name="Google Shape;204;g1df6f8b3b76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60" y="4540231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6878230" y="0"/>
            <a:ext cx="5313770" cy="6858000"/>
          </a:xfrm>
          <a:custGeom>
            <a:avLst/>
            <a:gdLst/>
            <a:ahLst/>
            <a:cxnLst/>
            <a:rect l="l" t="t" r="r" b="b"/>
            <a:pathLst>
              <a:path w="5313770" h="6858000" extrusionOk="0">
                <a:moveTo>
                  <a:pt x="2565175" y="0"/>
                </a:moveTo>
                <a:lnTo>
                  <a:pt x="5313770" y="0"/>
                </a:lnTo>
                <a:lnTo>
                  <a:pt x="5313770" y="6858000"/>
                </a:lnTo>
                <a:lnTo>
                  <a:pt x="0" y="6858000"/>
                </a:lnTo>
                <a:lnTo>
                  <a:pt x="25651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438" y="809513"/>
            <a:ext cx="2197725" cy="76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18994" t="1" r="7994" b="26774"/>
          <a:stretch/>
        </p:blipFill>
        <p:spPr>
          <a:xfrm flipH="1">
            <a:off x="5768879" y="-204272"/>
            <a:ext cx="4976601" cy="7062272"/>
          </a:xfrm>
          <a:prstGeom prst="rect">
            <a:avLst/>
          </a:prstGeom>
          <a:noFill/>
          <a:ln>
            <a:noFill/>
          </a:ln>
          <a:effectLst>
            <a:outerShdw dist="197788" dir="10800000" algn="tl" rotWithShape="0">
              <a:srgbClr val="000000">
                <a:alpha val="23529"/>
              </a:srgbClr>
            </a:outerShdw>
          </a:effectLst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50" y="4924773"/>
            <a:ext cx="860419" cy="11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181725" y="775927"/>
            <a:ext cx="632076" cy="8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3432" y="5178173"/>
            <a:ext cx="815307" cy="87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319702" y="2039857"/>
            <a:ext cx="5678163" cy="3915716"/>
            <a:chOff x="1458336" y="4918243"/>
            <a:chExt cx="4146763" cy="2417556"/>
          </a:xfrm>
        </p:grpSpPr>
        <p:sp>
          <p:nvSpPr>
            <p:cNvPr id="101" name="Google Shape;101;p2"/>
            <p:cNvSpPr/>
            <p:nvPr/>
          </p:nvSpPr>
          <p:spPr>
            <a:xfrm>
              <a:off x="1458336" y="4918243"/>
              <a:ext cx="4146763" cy="1525572"/>
            </a:xfrm>
            <a:custGeom>
              <a:avLst/>
              <a:gdLst/>
              <a:ahLst/>
              <a:cxnLst/>
              <a:rect l="l" t="t" r="r" b="b"/>
              <a:pathLst>
                <a:path w="5988106" h="1189530" extrusionOk="0">
                  <a:moveTo>
                    <a:pt x="161841" y="194209"/>
                  </a:moveTo>
                  <a:lnTo>
                    <a:pt x="5899094" y="0"/>
                  </a:lnTo>
                  <a:lnTo>
                    <a:pt x="5988106" y="1116701"/>
                  </a:lnTo>
                  <a:lnTo>
                    <a:pt x="0" y="1189530"/>
                  </a:lnTo>
                  <a:lnTo>
                    <a:pt x="161841" y="1942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1826225" y="6651499"/>
              <a:ext cx="35997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GB" sz="6600" b="1" i="0" u="none" strike="noStrike" cap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GUIDE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"/>
          <p:cNvSpPr txBox="1"/>
          <p:nvPr/>
        </p:nvSpPr>
        <p:spPr>
          <a:xfrm>
            <a:off x="-300969" y="2318700"/>
            <a:ext cx="70200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GB" sz="59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 GUIDE TO THE MTC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09" name="Google Shape;109;p5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WHAT ARE WE GOING TO COVER?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35" y="502135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0382" y="11171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536800" y="1896525"/>
            <a:ext cx="10596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What is the MTC?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MTC key facts.</a:t>
            </a:r>
            <a:endParaRPr sz="3200">
              <a:solidFill>
                <a:schemeClr val="lt1"/>
              </a:solidFill>
            </a:endParaRPr>
          </a:p>
          <a:p>
            <a:pPr marL="457200" marR="0" lvl="0" indent="-3962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Preparing pupils for the MTC.</a:t>
            </a:r>
            <a:endParaRPr sz="3200">
              <a:solidFill>
                <a:schemeClr val="lt1"/>
              </a:solidFill>
            </a:endParaRPr>
          </a:p>
          <a:p>
            <a:pPr marL="457200" lvl="0" indent="-39624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Q &amp; A time. 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20" name="Google Shape;120;p7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INTRODUCTION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13084" y="475941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8757" y="14846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1277700" y="1889925"/>
            <a:ext cx="10914300" cy="5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Multiplication Tables Check (</a:t>
            </a:r>
            <a:r>
              <a:rPr lang="en-GB" sz="3200">
                <a:solidFill>
                  <a:schemeClr val="lt1"/>
                </a:solidFill>
              </a:rPr>
              <a:t>MTC</a:t>
            </a:r>
            <a:r>
              <a:rPr lang="en-GB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needn’t be daunting! 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many pupils, it’s a fantastic opportunity for pupils to show off their fluency with their tables, which they’ve been practicing for years.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8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31" name="Google Shape;131;p8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WHAT IS THE MTC?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073" y="1456558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543307" y="2083550"/>
            <a:ext cx="11105400" cy="3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The MTC stands for Multiplication Tables Check. </a:t>
            </a:r>
            <a:endParaRPr sz="3200">
              <a:solidFill>
                <a:schemeClr val="lt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Set by the government, the MTC is an on-screen assessment designed to determine whether pupils are able to fluently recall their multiplication tables up to 12, through a set of timed questions. 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009" y="4208316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1df6f8b3b76_0_72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43" name="Google Shape;143;g1df6f8b3b76_0_72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1df6f8b3b76_0_72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KEY FACTS.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45" name="Google Shape;145;g1df6f8b3b76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df6f8b3b7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073" y="1456558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df6f8b3b76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df6f8b3b76_0_72"/>
          <p:cNvSpPr txBox="1"/>
          <p:nvPr/>
        </p:nvSpPr>
        <p:spPr>
          <a:xfrm>
            <a:off x="543307" y="2083550"/>
            <a:ext cx="111054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There is a 2-week check window starting 3</a:t>
            </a:r>
            <a:r>
              <a:rPr lang="en-GB" sz="3200" baseline="30000">
                <a:solidFill>
                  <a:schemeClr val="lt1"/>
                </a:solidFill>
              </a:rPr>
              <a:t>rd</a:t>
            </a:r>
            <a:r>
              <a:rPr lang="en-GB" sz="3200">
                <a:solidFill>
                  <a:schemeClr val="lt1"/>
                </a:solidFill>
              </a:rPr>
              <a:t> June 2024 during which schools will complete the MTC with pupils in Year 4.</a:t>
            </a:r>
            <a:endParaRPr sz="3200">
              <a:solidFill>
                <a:schemeClr val="lt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Pupils will have 3 practice questions before the check begins.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pic>
        <p:nvPicPr>
          <p:cNvPr id="149" name="Google Shape;149;g1df6f8b3b7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009" y="4208316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6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55" name="Google Shape;155;p6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KEY FACTS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857" y="-133212"/>
            <a:ext cx="815307" cy="8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536791" y="1957744"/>
            <a:ext cx="10863300" cy="4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9276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The MTC will ask the pupil 25 random multiplication questions- they will not be asked division questions.</a:t>
            </a:r>
            <a:endParaRPr/>
          </a:p>
          <a:p>
            <a:pPr marL="457200" lvl="0" indent="-49276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Pupils will have 6 seconds to read the question, understand it, and enter a response. They will then receive a 3 second pause before the next question is shown. </a:t>
            </a:r>
            <a:endParaRPr sz="32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185" y="4552506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g1df6f8b3b76_0_1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66" name="Google Shape;166;g1df6f8b3b76_0_1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1df6f8b3b76_0_15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KEY FACTS.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68" name="Google Shape;168;g1df6f8b3b7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df6f8b3b7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10" y="482190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df6f8b3b7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df6f8b3b76_0_15"/>
          <p:cNvSpPr txBox="1"/>
          <p:nvPr/>
        </p:nvSpPr>
        <p:spPr>
          <a:xfrm>
            <a:off x="536791" y="1957744"/>
            <a:ext cx="1086330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2800">
                <a:solidFill>
                  <a:schemeClr val="lt1"/>
                </a:solidFill>
              </a:rPr>
              <a:t>Schools can decide whether the pupils take the test on a tablet or a computer, but there is no option to complete the test on paper.</a:t>
            </a:r>
            <a:endParaRPr lang="en-US" sz="2800">
              <a:solidFill>
                <a:schemeClr val="lt1"/>
              </a:solidFill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2800">
                <a:solidFill>
                  <a:schemeClr val="lt1"/>
                </a:solidFill>
              </a:rPr>
              <a:t>Teachers will have the flexibility to administer the check to individual pupils, small groups or a whole class at the same time.</a:t>
            </a:r>
            <a:endParaRPr sz="2800">
              <a:solidFill>
                <a:schemeClr val="lt1"/>
              </a:solidFill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2800">
                <a:solidFill>
                  <a:schemeClr val="lt1"/>
                </a:solidFill>
              </a:rPr>
              <a:t>There is no pass mark for the MTC.</a:t>
            </a:r>
          </a:p>
          <a:p>
            <a:pPr marL="482600" indent="-457200">
              <a:spcBef>
                <a:spcPts val="1200"/>
              </a:spcBef>
              <a:buClr>
                <a:schemeClr val="accent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FFEC00"/>
                </a:solidFill>
              </a:rPr>
              <a:t>▪</a:t>
            </a:r>
            <a:r>
              <a:rPr lang="en-GB" sz="2800">
                <a:solidFill>
                  <a:schemeClr val="lt1"/>
                </a:solidFill>
              </a:rPr>
              <a:t>At St Luke’s we will administer the test in small groups and on laptops.</a:t>
            </a:r>
            <a:endParaRPr lang="en-GB" sz="3200">
              <a:solidFill>
                <a:schemeClr val="lt1"/>
              </a:solidFill>
            </a:endParaRPr>
          </a:p>
          <a:p>
            <a:pPr marL="25400">
              <a:spcBef>
                <a:spcPts val="1200"/>
              </a:spcBef>
              <a:buClr>
                <a:schemeClr val="accent5"/>
              </a:buClr>
              <a:buSzPts val="3200"/>
            </a:pPr>
            <a:endParaRPr lang="en-GB"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g1df6f8b3b76_0_62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77" name="Google Shape;177;g1df6f8b3b76_0_62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1df6f8b3b76_0_62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RESULTS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79" name="Google Shape;179;g1df6f8b3b76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df6f8b3b76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10" y="3964681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df6f8b3b76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df6f8b3b76_0_62"/>
          <p:cNvSpPr txBox="1"/>
          <p:nvPr/>
        </p:nvSpPr>
        <p:spPr>
          <a:xfrm>
            <a:off x="536791" y="2006744"/>
            <a:ext cx="108633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After the MTC window closes, schools will be able to compare their school average, with their Local Authority and National average.</a:t>
            </a:r>
            <a:endParaRPr sz="3200">
              <a:solidFill>
                <a:schemeClr val="lt1"/>
              </a:solidFill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>
                <a:solidFill>
                  <a:schemeClr val="lt1"/>
                </a:solidFill>
              </a:rPr>
              <a:t>More guidance can be found </a:t>
            </a:r>
            <a:r>
              <a:rPr lang="en-GB" sz="3200" u="sng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3200">
              <a:solidFill>
                <a:schemeClr val="hlink"/>
              </a:solidFill>
            </a:endParaRPr>
          </a:p>
          <a:p>
            <a:pPr marL="482600" indent="-457200">
              <a:spcBef>
                <a:spcPts val="1200"/>
              </a:spcBef>
              <a:buClr>
                <a:schemeClr val="accent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FFEC00"/>
                </a:solidFill>
              </a:rPr>
              <a:t>▪</a:t>
            </a:r>
            <a:r>
              <a:rPr lang="en-GB" sz="3200">
                <a:solidFill>
                  <a:schemeClr val="lt1"/>
                </a:solidFill>
              </a:rPr>
              <a:t>Your child’s (</a:t>
            </a:r>
            <a:r>
              <a:rPr lang="en-GB" sz="3200" err="1">
                <a:solidFill>
                  <a:schemeClr val="lt1"/>
                </a:solidFill>
              </a:rPr>
              <a:t>childrens’</a:t>
            </a:r>
            <a:r>
              <a:rPr lang="en-GB" sz="3200">
                <a:solidFill>
                  <a:schemeClr val="lt1"/>
                </a:solidFill>
              </a:rPr>
              <a:t>) results will be shared with you on a results slip, alongside their end of year report.</a:t>
            </a:r>
          </a:p>
          <a:p>
            <a:pPr marL="457200" lvl="0" algn="l">
              <a:spcBef>
                <a:spcPts val="1200"/>
              </a:spcBef>
              <a:spcAft>
                <a:spcPts val="0"/>
              </a:spcAft>
            </a:pPr>
            <a:endParaRPr lang="en-GB"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TRS">
      <a:dk1>
        <a:srgbClr val="501A80"/>
      </a:dk1>
      <a:lt1>
        <a:srgbClr val="FFFFFF"/>
      </a:lt1>
      <a:dk2>
        <a:srgbClr val="44546A"/>
      </a:dk2>
      <a:lt2>
        <a:srgbClr val="E7E6E6"/>
      </a:lt2>
      <a:accent1>
        <a:srgbClr val="009EFF"/>
      </a:accent1>
      <a:accent2>
        <a:srgbClr val="FF007E"/>
      </a:accent2>
      <a:accent3>
        <a:srgbClr val="38A934"/>
      </a:accent3>
      <a:accent4>
        <a:srgbClr val="FF5900"/>
      </a:accent4>
      <a:accent5>
        <a:srgbClr val="FFEC00"/>
      </a:accent5>
      <a:accent6>
        <a:srgbClr val="000082"/>
      </a:accent6>
      <a:hlink>
        <a:srgbClr val="BD1622"/>
      </a:hlink>
      <a:folHlink>
        <a:srgbClr val="501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9d0f3e-5ef5-44c1-80f1-1c19bf123570">
      <Terms xmlns="http://schemas.microsoft.com/office/infopath/2007/PartnerControls"/>
    </lcf76f155ced4ddcb4097134ff3c332f>
    <Order0 xmlns="b49d0f3e-5ef5-44c1-80f1-1c19bf123570" xsi:nil="true"/>
    <TaxCatchAll xmlns="eb27a475-cf7b-47c0-b115-4a699e078a2f" xsi:nil="true"/>
    <SharedWithUsers xmlns="eb27a475-cf7b-47c0-b115-4a699e078a2f">
      <UserInfo>
        <DisplayName>Ms J Tough</DisplayName>
        <AccountId>180</AccountId>
        <AccountType/>
      </UserInfo>
      <UserInfo>
        <DisplayName>Miss C King</DisplayName>
        <AccountId>61</AccountId>
        <AccountType/>
      </UserInfo>
      <UserInfo>
        <DisplayName>Mr R Griffiths</DisplayName>
        <AccountId>17</AccountId>
        <AccountType/>
      </UserInfo>
      <UserInfo>
        <DisplayName>Mr A Harrison</DisplayName>
        <AccountId>1620</AccountId>
        <AccountType/>
      </UserInfo>
      <UserInfo>
        <DisplayName>Ms E Williams</DisplayName>
        <AccountId>183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2DCEEE7E218478270A2EDA8B657BA" ma:contentTypeVersion="21" ma:contentTypeDescription="Create a new document." ma:contentTypeScope="" ma:versionID="3f22f2c77f5790d4d02c83677f7f81bb">
  <xsd:schema xmlns:xsd="http://www.w3.org/2001/XMLSchema" xmlns:xs="http://www.w3.org/2001/XMLSchema" xmlns:p="http://schemas.microsoft.com/office/2006/metadata/properties" xmlns:ns2="b49d0f3e-5ef5-44c1-80f1-1c19bf123570" xmlns:ns3="eb27a475-cf7b-47c0-b115-4a699e078a2f" targetNamespace="http://schemas.microsoft.com/office/2006/metadata/properties" ma:root="true" ma:fieldsID="8a2f5445701b387c749b9be21ef13e42" ns2:_="" ns3:_="">
    <xsd:import namespace="b49d0f3e-5ef5-44c1-80f1-1c19bf123570"/>
    <xsd:import namespace="eb27a475-cf7b-47c0-b115-4a699e078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Order0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d0f3e-5ef5-44c1-80f1-1c19bf123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3136c22-bca5-447f-82e6-c735fc712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der0" ma:index="24" nillable="true" ma:displayName="Order" ma:format="Dropdown" ma:internalName="Order0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7a475-cf7b-47c0-b115-4a699e078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9785d9f-b879-4975-be03-e76b4c670934}" ma:internalName="TaxCatchAll" ma:showField="CatchAllData" ma:web="eb27a475-cf7b-47c0-b115-4a699e078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1EDCC-0B91-4668-9084-6E60585615B5}">
  <ds:schemaRefs>
    <ds:schemaRef ds:uri="b49d0f3e-5ef5-44c1-80f1-1c19bf123570"/>
    <ds:schemaRef ds:uri="eb27a475-cf7b-47c0-b115-4a699e078a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372EDE-2254-4022-B298-1EBDB91CF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AB983-C01A-4DAE-8D78-1FACB574B989}">
  <ds:schemaRefs>
    <ds:schemaRef ds:uri="b49d0f3e-5ef5-44c1-80f1-1c19bf123570"/>
    <ds:schemaRef ds:uri="eb27a475-cf7b-47c0-b115-4a699e078a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Maths Circle</dc:creator>
  <cp:revision>1</cp:revision>
  <dcterms:created xsi:type="dcterms:W3CDTF">2022-12-08T09:09:17Z</dcterms:created>
  <dcterms:modified xsi:type="dcterms:W3CDTF">2024-02-21T13:08:15Z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0x01010042E2DCEEE7E218478270A2EDA8B657BA</vt:lpwstr>
  </property>
  <property fmtid="{D5CDD505-2E9C-101B-9397-08002B2CF9AE}" pid="3" name="MediaServiceImageTags">
    <vt:lpwstr/>
  </property>
</Properties>
</file>