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88163"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DDED"/>
    <a:srgbClr val="F42818"/>
    <a:srgbClr val="F0F0F0"/>
    <a:srgbClr val="E4E4E4"/>
    <a:srgbClr val="EAEAEA"/>
    <a:srgbClr val="D5E1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p:cViewPr varScale="1">
        <p:scale>
          <a:sx n="92" d="100"/>
          <a:sy n="92" d="100"/>
        </p:scale>
        <p:origin x="137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367A3A2-9CEA-429E-B5D5-81411A5FE89C}" type="datetimeFigureOut">
              <a:rPr lang="en-GB" smtClean="0"/>
              <a:t>20/11/2020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EFC455-D952-488D-9200-8DC40AC8D5B1}" type="slidenum">
              <a:rPr lang="en-GB" smtClean="0"/>
              <a:t>‹#›</a:t>
            </a:fld>
            <a:endParaRPr lang="en-GB"/>
          </a:p>
        </p:txBody>
      </p:sp>
    </p:spTree>
    <p:extLst>
      <p:ext uri="{BB962C8B-B14F-4D97-AF65-F5344CB8AC3E}">
        <p14:creationId xmlns:p14="http://schemas.microsoft.com/office/powerpoint/2010/main" val="2140505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367A3A2-9CEA-429E-B5D5-81411A5FE89C}" type="datetimeFigureOut">
              <a:rPr lang="en-GB" smtClean="0"/>
              <a:t>20/11/2020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EFC455-D952-488D-9200-8DC40AC8D5B1}" type="slidenum">
              <a:rPr lang="en-GB" smtClean="0"/>
              <a:t>‹#›</a:t>
            </a:fld>
            <a:endParaRPr lang="en-GB"/>
          </a:p>
        </p:txBody>
      </p:sp>
    </p:spTree>
    <p:extLst>
      <p:ext uri="{BB962C8B-B14F-4D97-AF65-F5344CB8AC3E}">
        <p14:creationId xmlns:p14="http://schemas.microsoft.com/office/powerpoint/2010/main" val="882367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367A3A2-9CEA-429E-B5D5-81411A5FE89C}" type="datetimeFigureOut">
              <a:rPr lang="en-GB" smtClean="0"/>
              <a:t>20/11/2020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EFC455-D952-488D-9200-8DC40AC8D5B1}" type="slidenum">
              <a:rPr lang="en-GB" smtClean="0"/>
              <a:t>‹#›</a:t>
            </a:fld>
            <a:endParaRPr lang="en-GB"/>
          </a:p>
        </p:txBody>
      </p:sp>
    </p:spTree>
    <p:extLst>
      <p:ext uri="{BB962C8B-B14F-4D97-AF65-F5344CB8AC3E}">
        <p14:creationId xmlns:p14="http://schemas.microsoft.com/office/powerpoint/2010/main" val="2683819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367A3A2-9CEA-429E-B5D5-81411A5FE89C}" type="datetimeFigureOut">
              <a:rPr lang="en-GB" smtClean="0"/>
              <a:t>20/11/2020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EFC455-D952-488D-9200-8DC40AC8D5B1}" type="slidenum">
              <a:rPr lang="en-GB" smtClean="0"/>
              <a:t>‹#›</a:t>
            </a:fld>
            <a:endParaRPr lang="en-GB"/>
          </a:p>
        </p:txBody>
      </p:sp>
    </p:spTree>
    <p:extLst>
      <p:ext uri="{BB962C8B-B14F-4D97-AF65-F5344CB8AC3E}">
        <p14:creationId xmlns:p14="http://schemas.microsoft.com/office/powerpoint/2010/main" val="3778894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67A3A2-9CEA-429E-B5D5-81411A5FE89C}" type="datetimeFigureOut">
              <a:rPr lang="en-GB" smtClean="0"/>
              <a:t>20/11/2020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EFC455-D952-488D-9200-8DC40AC8D5B1}" type="slidenum">
              <a:rPr lang="en-GB" smtClean="0"/>
              <a:t>‹#›</a:t>
            </a:fld>
            <a:endParaRPr lang="en-GB"/>
          </a:p>
        </p:txBody>
      </p:sp>
    </p:spTree>
    <p:extLst>
      <p:ext uri="{BB962C8B-B14F-4D97-AF65-F5344CB8AC3E}">
        <p14:creationId xmlns:p14="http://schemas.microsoft.com/office/powerpoint/2010/main" val="249631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367A3A2-9CEA-429E-B5D5-81411A5FE89C}" type="datetimeFigureOut">
              <a:rPr lang="en-GB" smtClean="0"/>
              <a:t>20/11/2020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5EFC455-D952-488D-9200-8DC40AC8D5B1}" type="slidenum">
              <a:rPr lang="en-GB" smtClean="0"/>
              <a:t>‹#›</a:t>
            </a:fld>
            <a:endParaRPr lang="en-GB"/>
          </a:p>
        </p:txBody>
      </p:sp>
    </p:spTree>
    <p:extLst>
      <p:ext uri="{BB962C8B-B14F-4D97-AF65-F5344CB8AC3E}">
        <p14:creationId xmlns:p14="http://schemas.microsoft.com/office/powerpoint/2010/main" val="380264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367A3A2-9CEA-429E-B5D5-81411A5FE89C}" type="datetimeFigureOut">
              <a:rPr lang="en-GB" smtClean="0"/>
              <a:t>20/11/2020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5EFC455-D952-488D-9200-8DC40AC8D5B1}" type="slidenum">
              <a:rPr lang="en-GB" smtClean="0"/>
              <a:t>‹#›</a:t>
            </a:fld>
            <a:endParaRPr lang="en-GB"/>
          </a:p>
        </p:txBody>
      </p:sp>
    </p:spTree>
    <p:extLst>
      <p:ext uri="{BB962C8B-B14F-4D97-AF65-F5344CB8AC3E}">
        <p14:creationId xmlns:p14="http://schemas.microsoft.com/office/powerpoint/2010/main" val="2902047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367A3A2-9CEA-429E-B5D5-81411A5FE89C}" type="datetimeFigureOut">
              <a:rPr lang="en-GB" smtClean="0"/>
              <a:t>20/11/2020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5EFC455-D952-488D-9200-8DC40AC8D5B1}" type="slidenum">
              <a:rPr lang="en-GB" smtClean="0"/>
              <a:t>‹#›</a:t>
            </a:fld>
            <a:endParaRPr lang="en-GB"/>
          </a:p>
        </p:txBody>
      </p:sp>
    </p:spTree>
    <p:extLst>
      <p:ext uri="{BB962C8B-B14F-4D97-AF65-F5344CB8AC3E}">
        <p14:creationId xmlns:p14="http://schemas.microsoft.com/office/powerpoint/2010/main" val="2093549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67A3A2-9CEA-429E-B5D5-81411A5FE89C}" type="datetimeFigureOut">
              <a:rPr lang="en-GB" smtClean="0"/>
              <a:t>20/11/2020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5EFC455-D952-488D-9200-8DC40AC8D5B1}" type="slidenum">
              <a:rPr lang="en-GB" smtClean="0"/>
              <a:t>‹#›</a:t>
            </a:fld>
            <a:endParaRPr lang="en-GB"/>
          </a:p>
        </p:txBody>
      </p:sp>
    </p:spTree>
    <p:extLst>
      <p:ext uri="{BB962C8B-B14F-4D97-AF65-F5344CB8AC3E}">
        <p14:creationId xmlns:p14="http://schemas.microsoft.com/office/powerpoint/2010/main" val="1321741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67A3A2-9CEA-429E-B5D5-81411A5FE89C}" type="datetimeFigureOut">
              <a:rPr lang="en-GB" smtClean="0"/>
              <a:t>20/11/2020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5EFC455-D952-488D-9200-8DC40AC8D5B1}" type="slidenum">
              <a:rPr lang="en-GB" smtClean="0"/>
              <a:t>‹#›</a:t>
            </a:fld>
            <a:endParaRPr lang="en-GB"/>
          </a:p>
        </p:txBody>
      </p:sp>
    </p:spTree>
    <p:extLst>
      <p:ext uri="{BB962C8B-B14F-4D97-AF65-F5344CB8AC3E}">
        <p14:creationId xmlns:p14="http://schemas.microsoft.com/office/powerpoint/2010/main" val="3308720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67A3A2-9CEA-429E-B5D5-81411A5FE89C}" type="datetimeFigureOut">
              <a:rPr lang="en-GB" smtClean="0"/>
              <a:t>20/11/2020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5EFC455-D952-488D-9200-8DC40AC8D5B1}" type="slidenum">
              <a:rPr lang="en-GB" smtClean="0"/>
              <a:t>‹#›</a:t>
            </a:fld>
            <a:endParaRPr lang="en-GB"/>
          </a:p>
        </p:txBody>
      </p:sp>
    </p:spTree>
    <p:extLst>
      <p:ext uri="{BB962C8B-B14F-4D97-AF65-F5344CB8AC3E}">
        <p14:creationId xmlns:p14="http://schemas.microsoft.com/office/powerpoint/2010/main" val="2390201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67A3A2-9CEA-429E-B5D5-81411A5FE89C}" type="datetimeFigureOut">
              <a:rPr lang="en-GB" smtClean="0"/>
              <a:t>20/11/2020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EFC455-D952-488D-9200-8DC40AC8D5B1}" type="slidenum">
              <a:rPr lang="en-GB" smtClean="0"/>
              <a:t>‹#›</a:t>
            </a:fld>
            <a:endParaRPr lang="en-GB"/>
          </a:p>
        </p:txBody>
      </p:sp>
    </p:spTree>
    <p:extLst>
      <p:ext uri="{BB962C8B-B14F-4D97-AF65-F5344CB8AC3E}">
        <p14:creationId xmlns:p14="http://schemas.microsoft.com/office/powerpoint/2010/main" val="40877435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Snip Single Corner Rectangle 50"/>
          <p:cNvSpPr/>
          <p:nvPr/>
        </p:nvSpPr>
        <p:spPr>
          <a:xfrm flipH="1">
            <a:off x="969732" y="351970"/>
            <a:ext cx="7788918" cy="5731349"/>
          </a:xfrm>
          <a:prstGeom prst="snip1Rect">
            <a:avLst>
              <a:gd name="adj" fmla="val 0"/>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2" name="Group 1"/>
          <p:cNvGrpSpPr/>
          <p:nvPr/>
        </p:nvGrpSpPr>
        <p:grpSpPr>
          <a:xfrm>
            <a:off x="6610536" y="754259"/>
            <a:ext cx="1900981" cy="1018558"/>
            <a:chOff x="5816302" y="0"/>
            <a:chExt cx="2546447" cy="1228725"/>
          </a:xfrm>
        </p:grpSpPr>
        <p:grpSp>
          <p:nvGrpSpPr>
            <p:cNvPr id="15" name="Group 14"/>
            <p:cNvGrpSpPr/>
            <p:nvPr/>
          </p:nvGrpSpPr>
          <p:grpSpPr>
            <a:xfrm>
              <a:off x="5822751" y="1"/>
              <a:ext cx="2539998" cy="1228724"/>
              <a:chOff x="8661402" y="0"/>
              <a:chExt cx="2539998" cy="1228724"/>
            </a:xfrm>
            <a:effectLst>
              <a:outerShdw blurRad="457200" dir="5400000" sx="96000" sy="96000" algn="t" rotWithShape="0">
                <a:prstClr val="black">
                  <a:alpha val="40000"/>
                </a:prstClr>
              </a:outerShdw>
            </a:effectLst>
          </p:grpSpPr>
          <p:sp>
            <p:nvSpPr>
              <p:cNvPr id="16" name="Rectangle 15"/>
              <p:cNvSpPr/>
              <p:nvPr/>
            </p:nvSpPr>
            <p:spPr>
              <a:xfrm>
                <a:off x="10334626" y="0"/>
                <a:ext cx="866774" cy="1228724"/>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Rectangle 16"/>
              <p:cNvSpPr/>
              <p:nvPr/>
            </p:nvSpPr>
            <p:spPr>
              <a:xfrm>
                <a:off x="9499601" y="0"/>
                <a:ext cx="838200" cy="1228724"/>
              </a:xfrm>
              <a:prstGeom prst="rect">
                <a:avLst/>
              </a:prstGeom>
              <a:solidFill>
                <a:srgbClr val="007AC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8" name="Picture 17" descr="NHS Logo2.png"/>
              <p:cNvPicPr>
                <a:picLocks noChangeAspect="1"/>
              </p:cNvPicPr>
              <p:nvPr/>
            </p:nvPicPr>
            <p:blipFill rotWithShape="1">
              <a:blip r:embed="rId2" cstate="print"/>
              <a:srcRect r="46573" b="9775"/>
              <a:stretch/>
            </p:blipFill>
            <p:spPr>
              <a:xfrm>
                <a:off x="9499601" y="805003"/>
                <a:ext cx="831751" cy="293908"/>
              </a:xfrm>
              <a:prstGeom prst="rect">
                <a:avLst/>
              </a:prstGeom>
            </p:spPr>
          </p:pic>
          <p:sp>
            <p:nvSpPr>
              <p:cNvPr id="19" name="Rectangle 18"/>
              <p:cNvSpPr/>
              <p:nvPr/>
            </p:nvSpPr>
            <p:spPr>
              <a:xfrm>
                <a:off x="8661402" y="0"/>
                <a:ext cx="838200" cy="1228724"/>
              </a:xfrm>
              <a:prstGeom prst="rect">
                <a:avLst/>
              </a:prstGeom>
              <a:solidFill>
                <a:srgbClr val="31313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0" name="Picture 19" descr="NHS-PHE-logo.PNG"/>
              <p:cNvPicPr>
                <a:picLocks noChangeAspect="1"/>
              </p:cNvPicPr>
              <p:nvPr/>
            </p:nvPicPr>
            <p:blipFill rotWithShape="1">
              <a:blip r:embed="rId3" cstate="print">
                <a:grayscl/>
                <a:lum bright="-20000"/>
              </a:blip>
              <a:srcRect l="38427" b="929"/>
              <a:stretch/>
            </p:blipFill>
            <p:spPr>
              <a:xfrm>
                <a:off x="8664577" y="527330"/>
                <a:ext cx="825548" cy="701394"/>
              </a:xfrm>
              <a:prstGeom prst="rect">
                <a:avLst/>
              </a:prstGeom>
            </p:spPr>
          </p:pic>
        </p:grpSp>
        <p:pic>
          <p:nvPicPr>
            <p:cNvPr id="21" name="Picture 20"/>
            <p:cNvPicPr>
              <a:picLocks noChangeAspect="1"/>
            </p:cNvPicPr>
            <p:nvPr/>
          </p:nvPicPr>
          <p:blipFill>
            <a:blip r:embed="rId4"/>
            <a:stretch>
              <a:fillRect/>
            </a:stretch>
          </p:blipFill>
          <p:spPr>
            <a:xfrm>
              <a:off x="7575251" y="517806"/>
              <a:ext cx="704948" cy="581106"/>
            </a:xfrm>
            <a:prstGeom prst="rect">
              <a:avLst/>
            </a:prstGeom>
          </p:spPr>
        </p:pic>
        <p:sp>
          <p:nvSpPr>
            <p:cNvPr id="22" name="Rectangle 21"/>
            <p:cNvSpPr/>
            <p:nvPr/>
          </p:nvSpPr>
          <p:spPr>
            <a:xfrm>
              <a:off x="6660949" y="0"/>
              <a:ext cx="831752" cy="517804"/>
            </a:xfrm>
            <a:prstGeom prst="rect">
              <a:avLst/>
            </a:prstGeom>
            <a:gradFill flip="none" rotWithShape="1">
              <a:gsLst>
                <a:gs pos="0">
                  <a:srgbClr val="007AC2">
                    <a:shade val="30000"/>
                    <a:satMod val="115000"/>
                  </a:srgbClr>
                </a:gs>
                <a:gs pos="50000">
                  <a:srgbClr val="007AC2">
                    <a:shade val="67500"/>
                    <a:satMod val="115000"/>
                  </a:srgbClr>
                </a:gs>
                <a:gs pos="100000">
                  <a:srgbClr val="007AC2">
                    <a:shade val="100000"/>
                    <a:satMod val="115000"/>
                    <a:alpha val="0"/>
                  </a:srgb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Rectangle 22"/>
            <p:cNvSpPr/>
            <p:nvPr/>
          </p:nvSpPr>
          <p:spPr>
            <a:xfrm>
              <a:off x="7495975" y="2"/>
              <a:ext cx="866774" cy="547826"/>
            </a:xfrm>
            <a:prstGeom prst="rect">
              <a:avLst/>
            </a:prstGeom>
            <a:gradFill flip="none" rotWithShape="1">
              <a:gsLst>
                <a:gs pos="0">
                  <a:schemeClr val="bg1">
                    <a:lumMod val="75000"/>
                  </a:schemeClr>
                </a:gs>
                <a:gs pos="50000">
                  <a:schemeClr val="bg1">
                    <a:lumMod val="75000"/>
                    <a:tint val="44500"/>
                    <a:satMod val="160000"/>
                  </a:schemeClr>
                </a:gs>
                <a:gs pos="100000">
                  <a:schemeClr val="bg1">
                    <a:alpha val="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4" name="Rectangle 23"/>
            <p:cNvSpPr/>
            <p:nvPr/>
          </p:nvSpPr>
          <p:spPr>
            <a:xfrm rot="10800000">
              <a:off x="5816302" y="0"/>
              <a:ext cx="844646" cy="517804"/>
            </a:xfrm>
            <a:prstGeom prst="rect">
              <a:avLst/>
            </a:prstGeom>
            <a:gradFill flip="none" rotWithShape="1">
              <a:gsLst>
                <a:gs pos="0">
                  <a:schemeClr val="tx1">
                    <a:lumMod val="95000"/>
                    <a:lumOff val="5000"/>
                  </a:schemeClr>
                </a:gs>
                <a:gs pos="50000">
                  <a:schemeClr val="tx1">
                    <a:lumMod val="75000"/>
                    <a:lumOff val="25000"/>
                    <a:shade val="67500"/>
                    <a:satMod val="115000"/>
                  </a:schemeClr>
                </a:gs>
                <a:gs pos="100000">
                  <a:schemeClr val="tx1">
                    <a:lumMod val="75000"/>
                    <a:lumOff val="25000"/>
                    <a:shade val="100000"/>
                    <a:satMod val="115000"/>
                    <a:alpha val="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5" name="TextBox 4"/>
          <p:cNvSpPr txBox="1"/>
          <p:nvPr/>
        </p:nvSpPr>
        <p:spPr>
          <a:xfrm>
            <a:off x="1426999" y="2198829"/>
            <a:ext cx="4674132" cy="1169551"/>
          </a:xfrm>
          <a:prstGeom prst="rect">
            <a:avLst/>
          </a:prstGeom>
          <a:noFill/>
          <a:ln w="28575">
            <a:solidFill>
              <a:schemeClr val="accent1"/>
            </a:solidFill>
          </a:ln>
        </p:spPr>
        <p:txBody>
          <a:bodyPr wrap="square" rtlCol="0">
            <a:spAutoFit/>
          </a:bodyPr>
          <a:lstStyle/>
          <a:p>
            <a:pPr algn="ctr"/>
            <a:r>
              <a:rPr lang="en-GB" sz="1400" dirty="0" smtClean="0"/>
              <a:t>If your child (Reception to Year 7) has missed the Flu spray at school please contact the team to arrange an appointment. </a:t>
            </a:r>
          </a:p>
          <a:p>
            <a:pPr algn="ctr"/>
            <a:r>
              <a:rPr lang="en-GB" sz="1400" dirty="0" smtClean="0"/>
              <a:t>***If you refused the vaccination due to faith/vaccine content reason, we are now able to offer the Flu Injection which </a:t>
            </a:r>
            <a:r>
              <a:rPr lang="en-GB" sz="1400" b="1" u="sng" dirty="0" smtClean="0"/>
              <a:t>does not </a:t>
            </a:r>
            <a:r>
              <a:rPr lang="en-GB" sz="1400" dirty="0" smtClean="0"/>
              <a:t>contain gelatine*** </a:t>
            </a:r>
          </a:p>
        </p:txBody>
      </p:sp>
      <p:sp>
        <p:nvSpPr>
          <p:cNvPr id="8" name="TextBox 7"/>
          <p:cNvSpPr txBox="1"/>
          <p:nvPr/>
        </p:nvSpPr>
        <p:spPr>
          <a:xfrm>
            <a:off x="2928141" y="5483896"/>
            <a:ext cx="3872099" cy="369332"/>
          </a:xfrm>
          <a:prstGeom prst="rect">
            <a:avLst/>
          </a:prstGeom>
          <a:noFill/>
        </p:spPr>
        <p:txBody>
          <a:bodyPr wrap="square" rtlCol="0">
            <a:spAutoFit/>
          </a:bodyPr>
          <a:lstStyle/>
          <a:p>
            <a:r>
              <a:rPr lang="en-GB" dirty="0" smtClean="0"/>
              <a:t>Towerhamlets@vaccinationuk.co.uk</a:t>
            </a:r>
            <a:endParaRPr lang="en-GB" dirty="0"/>
          </a:p>
        </p:txBody>
      </p:sp>
      <p:sp>
        <p:nvSpPr>
          <p:cNvPr id="3" name="TextBox 2"/>
          <p:cNvSpPr txBox="1"/>
          <p:nvPr/>
        </p:nvSpPr>
        <p:spPr>
          <a:xfrm>
            <a:off x="6558398" y="2243473"/>
            <a:ext cx="1986294" cy="2893100"/>
          </a:xfrm>
          <a:prstGeom prst="rect">
            <a:avLst/>
          </a:prstGeom>
          <a:noFill/>
          <a:ln w="28575">
            <a:solidFill>
              <a:schemeClr val="accent1"/>
            </a:solidFill>
          </a:ln>
        </p:spPr>
        <p:txBody>
          <a:bodyPr wrap="square" rtlCol="0">
            <a:spAutoFit/>
          </a:bodyPr>
          <a:lstStyle/>
          <a:p>
            <a:r>
              <a:rPr lang="en-GB" sz="1400" b="1" dirty="0" smtClean="0"/>
              <a:t>Protect </a:t>
            </a:r>
            <a:r>
              <a:rPr lang="en-GB" sz="1400" b="1" dirty="0"/>
              <a:t>your child. </a:t>
            </a:r>
            <a:r>
              <a:rPr lang="en-GB" sz="1400" dirty="0"/>
              <a:t>The vaccine will help protect your child against flu and serious complications such as bronchitis and </a:t>
            </a:r>
            <a:r>
              <a:rPr lang="en-GB" sz="1400" dirty="0" smtClean="0"/>
              <a:t>pneumonia.</a:t>
            </a:r>
          </a:p>
          <a:p>
            <a:endParaRPr lang="en-GB" sz="1400" dirty="0"/>
          </a:p>
          <a:p>
            <a:r>
              <a:rPr lang="en-GB" sz="1400" b="1" dirty="0" smtClean="0"/>
              <a:t>Protect </a:t>
            </a:r>
            <a:r>
              <a:rPr lang="en-GB" sz="1400" b="1" dirty="0"/>
              <a:t>you, your family and friends. </a:t>
            </a:r>
            <a:r>
              <a:rPr lang="en-GB" sz="1400" dirty="0"/>
              <a:t>Vaccinating your child will help protect more vulnerable family and </a:t>
            </a:r>
            <a:r>
              <a:rPr lang="en-GB" sz="1400" dirty="0" smtClean="0"/>
              <a:t>friends. </a:t>
            </a:r>
          </a:p>
        </p:txBody>
      </p:sp>
      <p:sp>
        <p:nvSpPr>
          <p:cNvPr id="4" name="TextBox 3"/>
          <p:cNvSpPr txBox="1"/>
          <p:nvPr/>
        </p:nvSpPr>
        <p:spPr>
          <a:xfrm>
            <a:off x="2751362" y="754258"/>
            <a:ext cx="3865136" cy="1077218"/>
          </a:xfrm>
          <a:prstGeom prst="rect">
            <a:avLst/>
          </a:prstGeom>
          <a:noFill/>
        </p:spPr>
        <p:txBody>
          <a:bodyPr wrap="square" rtlCol="0">
            <a:spAutoFit/>
          </a:bodyPr>
          <a:lstStyle/>
          <a:p>
            <a:pPr algn="ctr"/>
            <a:r>
              <a:rPr lang="en-GB" sz="3200" b="1" u="sng" dirty="0" smtClean="0"/>
              <a:t>Flu Spray/Injection </a:t>
            </a:r>
            <a:r>
              <a:rPr lang="en-GB" sz="3200" b="1" u="sng" dirty="0" smtClean="0"/>
              <a:t>Catch Up Clinics</a:t>
            </a:r>
            <a:endParaRPr lang="en-GB" sz="3200" b="1" u="sng" dirty="0"/>
          </a:p>
        </p:txBody>
      </p:sp>
      <p:sp>
        <p:nvSpPr>
          <p:cNvPr id="6" name="TextBox 5"/>
          <p:cNvSpPr txBox="1"/>
          <p:nvPr/>
        </p:nvSpPr>
        <p:spPr>
          <a:xfrm>
            <a:off x="1426999" y="3536135"/>
            <a:ext cx="4669227" cy="1600438"/>
          </a:xfrm>
          <a:prstGeom prst="rect">
            <a:avLst/>
          </a:prstGeom>
          <a:noFill/>
          <a:ln w="28575">
            <a:solidFill>
              <a:schemeClr val="accent1"/>
            </a:solidFill>
          </a:ln>
        </p:spPr>
        <p:txBody>
          <a:bodyPr wrap="square" rtlCol="0">
            <a:spAutoFit/>
          </a:bodyPr>
          <a:lstStyle/>
          <a:p>
            <a:r>
              <a:rPr lang="en-GB" sz="1400" dirty="0" smtClean="0"/>
              <a:t>To book an appointment please send a text message </a:t>
            </a:r>
            <a:r>
              <a:rPr lang="en-GB" sz="1400" dirty="0" smtClean="0"/>
              <a:t>to </a:t>
            </a:r>
            <a:r>
              <a:rPr lang="en-GB" sz="1400" b="1" u="sng" dirty="0" smtClean="0"/>
              <a:t>07908908415</a:t>
            </a:r>
            <a:r>
              <a:rPr lang="en-GB" sz="1400" dirty="0" smtClean="0"/>
              <a:t> </a:t>
            </a:r>
            <a:r>
              <a:rPr lang="en-GB" sz="1400" dirty="0" smtClean="0"/>
              <a:t>with your child's full name, DOB, Class, School and vaccine preference (spray or injection) We will reply back with details of the appointment. Due to high demand we are taking bookings via text message only and will not be taking calls. Appointments will be given according to when we receive your message and whilst there is stock availability.</a:t>
            </a:r>
          </a:p>
        </p:txBody>
      </p:sp>
      <p:pic>
        <p:nvPicPr>
          <p:cNvPr id="1030" name="Picture 6" descr="London Cartoon png download - 2311*2234 - Free Transparent Influenza  Vaccine png Download. - CleanPNG / Kiss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4278" y="769861"/>
            <a:ext cx="1773130" cy="10328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41017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10140</TotalTime>
  <Words>177</Words>
  <Application>Microsoft Office PowerPoint</Application>
  <PresentationFormat>On-screen Show (4:3)</PresentationFormat>
  <Paragraphs>8</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Lee Fisher-Long</dc:creator>
  <cp:lastModifiedBy>Mo Kamali</cp:lastModifiedBy>
  <cp:revision>64</cp:revision>
  <cp:lastPrinted>2017-12-08T15:28:56Z</cp:lastPrinted>
  <dcterms:created xsi:type="dcterms:W3CDTF">2017-07-27T15:11:45Z</dcterms:created>
  <dcterms:modified xsi:type="dcterms:W3CDTF">2020-11-23T15:34:58Z</dcterms:modified>
</cp:coreProperties>
</file>