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52" r:id="rId4"/>
  </p:sldMasterIdLst>
  <p:notesMasterIdLst>
    <p:notesMasterId r:id="rId29"/>
  </p:notesMasterIdLst>
  <p:sldIdLst>
    <p:sldId id="256" r:id="rId5"/>
    <p:sldId id="259" r:id="rId6"/>
    <p:sldId id="260" r:id="rId7"/>
    <p:sldId id="261" r:id="rId8"/>
    <p:sldId id="262" r:id="rId9"/>
    <p:sldId id="263" r:id="rId10"/>
    <p:sldId id="264" r:id="rId11"/>
    <p:sldId id="265" r:id="rId12"/>
    <p:sldId id="266" r:id="rId13"/>
    <p:sldId id="267" r:id="rId14"/>
    <p:sldId id="282" r:id="rId15"/>
    <p:sldId id="268" r:id="rId16"/>
    <p:sldId id="269" r:id="rId17"/>
    <p:sldId id="270"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797675" cy="9926638"/>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ambria Math" panose="02040503050406030204" pitchFamily="18" charset="0"/>
      <p:regular r:id="rId36"/>
    </p:embeddedFont>
    <p:embeddedFont>
      <p:font typeface="Nunito" pitchFamily="2"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71" autoAdjust="0"/>
  </p:normalViewPr>
  <p:slideViewPr>
    <p:cSldViewPr snapToGrid="0">
      <p:cViewPr varScale="1">
        <p:scale>
          <a:sx n="127" d="100"/>
          <a:sy n="127" d="100"/>
        </p:scale>
        <p:origin x="116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41437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4820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9214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52932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354237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572046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26676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193389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839377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BDF68E2-58F2-4D09-BE8B-E3BD06533059}"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29178567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2D6473-DF6D-4702-B328-E0DD40540A4E}"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77268976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6F7E3A-B166-407D-9866-32884E7D5B37}"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5294269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560353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3619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8FC5F6-F338-4AE4-BB23-26385BCFC423}"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1126479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2650004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AB4D41-86C1-4908-B66A-0B50CEB3BF29}" type="datetimeFigureOut">
              <a:rPr lang="en-US" smtClean="0"/>
              <a:pPr/>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9495538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6426E2C-56C1-4E0D-A793-0088A7FDD37E}" type="datetimeFigureOut">
              <a:rPr lang="en-US" smtClean="0"/>
              <a:pPr/>
              <a:t>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4741607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C39B41-D8B5-4052-B551-9B5525EAA8B6}" type="datetimeFigureOut">
              <a:rPr lang="en-US" smtClean="0"/>
              <a:pPr/>
              <a:t>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03772676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pPr/>
              <a:t>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6093185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pPr/>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2626564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37086382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624D31-43A5-475A-80CF-332C9F6DCF35}" type="datetimeFigureOut">
              <a:rPr lang="en-US" smtClean="0"/>
              <a:pPr/>
              <a:t>1/30/2023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422835457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mc:AlternateContent xmlns:mc="http://schemas.openxmlformats.org/markup-compatibility/2006" xmlns:p14="http://schemas.microsoft.com/office/powerpoint/2010/main">
    <mc:Choice Requires="p14">
      <p:transition spd="slow">
        <p:fade thruBlk="1"/>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2023 Presentation for parents and carers</a:t>
            </a:r>
            <a:endParaRPr sz="3800" dirty="0">
              <a:solidFill>
                <a:schemeClr val="bg1"/>
              </a:solidFill>
              <a:latin typeface="+mj-lt"/>
              <a:ea typeface="Nunito Sans Light"/>
              <a:cs typeface="Nunito Sans Light"/>
              <a:sym typeface="Nunito Sans Light"/>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3022" y="823082"/>
            <a:ext cx="2321605" cy="189055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Wednesday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1DFE-7DA9-F07A-8E73-FEBECAB70040}"/>
              </a:ext>
            </a:extLst>
          </p:cNvPr>
          <p:cNvSpPr>
            <a:spLocks noGrp="1"/>
          </p:cNvSpPr>
          <p:nvPr>
            <p:ph type="title"/>
          </p:nvPr>
        </p:nvSpPr>
        <p:spPr>
          <a:xfrm>
            <a:off x="628650" y="510777"/>
            <a:ext cx="7886700" cy="544303"/>
          </a:xfrm>
        </p:spPr>
        <p:txBody>
          <a:bodyPr>
            <a:normAutofit/>
          </a:bodyPr>
          <a:lstStyle/>
          <a:p>
            <a:r>
              <a:rPr lang="en-GB" sz="1800" b="1" dirty="0"/>
              <a:t>Reading question types</a:t>
            </a:r>
          </a:p>
        </p:txBody>
      </p:sp>
      <p:sp>
        <p:nvSpPr>
          <p:cNvPr id="3" name="Content Placeholder 2">
            <a:extLst>
              <a:ext uri="{FF2B5EF4-FFF2-40B4-BE49-F238E27FC236}">
                <a16:creationId xmlns:a16="http://schemas.microsoft.com/office/drawing/2014/main" id="{03FC920C-A197-CE44-FA35-B9BBCC963E23}"/>
              </a:ext>
            </a:extLst>
          </p:cNvPr>
          <p:cNvSpPr>
            <a:spLocks noGrp="1"/>
          </p:cNvSpPr>
          <p:nvPr>
            <p:ph idx="1"/>
          </p:nvPr>
        </p:nvSpPr>
        <p:spPr/>
        <p:txBody>
          <a:bodyPr>
            <a:normAutofit/>
          </a:bodyPr>
          <a:lstStyle/>
          <a:p>
            <a:pPr marL="0" indent="0">
              <a:buNone/>
            </a:pPr>
            <a:r>
              <a:rPr lang="en-GB" sz="1600" dirty="0"/>
              <a:t>Types of questions children might encounter:</a:t>
            </a:r>
          </a:p>
          <a:p>
            <a:pPr algn="l">
              <a:buFont typeface="Arial" panose="020B0604020202020204" pitchFamily="34" charset="0"/>
              <a:buChar char="•"/>
            </a:pPr>
            <a:r>
              <a:rPr lang="en-GB" sz="1400" b="1" i="0" dirty="0">
                <a:solidFill>
                  <a:srgbClr val="333333"/>
                </a:solidFill>
                <a:effectLst/>
              </a:rPr>
              <a:t>Ranking/ordering</a:t>
            </a:r>
            <a:r>
              <a:rPr lang="en-GB" sz="1400" dirty="0">
                <a:solidFill>
                  <a:srgbClr val="333333"/>
                </a:solidFill>
              </a:rPr>
              <a:t>- e.g. ‘Number the events below to show the order in which they happen in the story’ </a:t>
            </a:r>
            <a:r>
              <a:rPr lang="en-GB" sz="1400" b="1" i="0" dirty="0">
                <a:solidFill>
                  <a:srgbClr val="333333"/>
                </a:solidFill>
                <a:effectLst/>
              </a:rPr>
              <a:t>Labelling</a:t>
            </a:r>
            <a:r>
              <a:rPr lang="en-GB" sz="1400" b="0" i="0" dirty="0">
                <a:solidFill>
                  <a:srgbClr val="333333"/>
                </a:solidFill>
                <a:effectLst/>
              </a:rPr>
              <a:t>, e.g. ‘Label the text to show the title of the story’</a:t>
            </a:r>
          </a:p>
          <a:p>
            <a:pPr algn="l">
              <a:buFont typeface="Arial" panose="020B0604020202020204" pitchFamily="34" charset="0"/>
              <a:buChar char="•"/>
            </a:pPr>
            <a:r>
              <a:rPr lang="en-GB" sz="1400" b="1" i="0" dirty="0">
                <a:solidFill>
                  <a:srgbClr val="333333"/>
                </a:solidFill>
                <a:effectLst/>
              </a:rPr>
              <a:t>Find and copy</a:t>
            </a:r>
            <a:r>
              <a:rPr lang="en-GB" sz="1400" dirty="0">
                <a:solidFill>
                  <a:srgbClr val="333333"/>
                </a:solidFill>
              </a:rPr>
              <a:t>- One word or sentence</a:t>
            </a:r>
            <a:r>
              <a:rPr lang="en-GB" sz="1400" b="0" i="0" dirty="0">
                <a:solidFill>
                  <a:srgbClr val="333333"/>
                </a:solidFill>
                <a:effectLst/>
              </a:rPr>
              <a:t> e.g. ‘Find and copy one word that suggests what the weather is like in the story’</a:t>
            </a:r>
          </a:p>
          <a:p>
            <a:pPr algn="l">
              <a:buFont typeface="Arial" panose="020B0604020202020204" pitchFamily="34" charset="0"/>
              <a:buChar char="•"/>
            </a:pPr>
            <a:r>
              <a:rPr lang="en-GB" sz="1400" b="1" dirty="0">
                <a:solidFill>
                  <a:srgbClr val="333333"/>
                </a:solidFill>
              </a:rPr>
              <a:t>Multiple Choice</a:t>
            </a:r>
            <a:r>
              <a:rPr lang="en-GB" sz="1400" dirty="0">
                <a:solidFill>
                  <a:srgbClr val="333333"/>
                </a:solidFill>
              </a:rPr>
              <a:t>- e.g. Tick the sentence that is closest to the meaning of the word…</a:t>
            </a:r>
            <a:endParaRPr lang="en-GB" sz="1400" b="1" i="0" dirty="0">
              <a:solidFill>
                <a:srgbClr val="333333"/>
              </a:solidFill>
              <a:effectLst/>
            </a:endParaRPr>
          </a:p>
          <a:p>
            <a:pPr algn="l">
              <a:buFont typeface="Arial" panose="020B0604020202020204" pitchFamily="34" charset="0"/>
              <a:buChar char="•"/>
            </a:pPr>
            <a:r>
              <a:rPr lang="en-GB" sz="1400" b="1" i="0" dirty="0">
                <a:solidFill>
                  <a:srgbClr val="333333"/>
                </a:solidFill>
                <a:effectLst/>
              </a:rPr>
              <a:t>Short constructed response</a:t>
            </a:r>
            <a:r>
              <a:rPr lang="en-GB" sz="1400" dirty="0">
                <a:solidFill>
                  <a:srgbClr val="333333"/>
                </a:solidFill>
              </a:rPr>
              <a:t>- Short answer questions </a:t>
            </a:r>
            <a:r>
              <a:rPr lang="en-GB" sz="1400" b="0" i="0" dirty="0">
                <a:solidFill>
                  <a:srgbClr val="333333"/>
                </a:solidFill>
                <a:effectLst/>
              </a:rPr>
              <a:t>e.g. ‘What does the bear eat?’</a:t>
            </a:r>
          </a:p>
          <a:p>
            <a:pPr algn="l">
              <a:buFont typeface="Arial" panose="020B0604020202020204" pitchFamily="34" charset="0"/>
              <a:buChar char="•"/>
            </a:pPr>
            <a:r>
              <a:rPr lang="en-GB" sz="1400" b="1" i="0" dirty="0">
                <a:solidFill>
                  <a:srgbClr val="333333"/>
                </a:solidFill>
                <a:effectLst/>
              </a:rPr>
              <a:t>Open-ended response</a:t>
            </a:r>
            <a:r>
              <a:rPr lang="en-GB" sz="1400" dirty="0">
                <a:solidFill>
                  <a:srgbClr val="333333"/>
                </a:solidFill>
              </a:rPr>
              <a:t>- Long answer questions</a:t>
            </a:r>
            <a:r>
              <a:rPr lang="en-GB" sz="1400" b="0" i="0" dirty="0">
                <a:solidFill>
                  <a:srgbClr val="333333"/>
                </a:solidFill>
                <a:effectLst/>
              </a:rPr>
              <a:t> e.g. ‘Look at the sentence that begins </a:t>
            </a:r>
            <a:r>
              <a:rPr lang="en-GB" sz="1400" b="0" i="1" dirty="0">
                <a:solidFill>
                  <a:srgbClr val="333333"/>
                </a:solidFill>
                <a:effectLst/>
              </a:rPr>
              <a:t>Once upon a time</a:t>
            </a:r>
            <a:r>
              <a:rPr lang="en-GB" sz="1400" b="0" i="0" dirty="0">
                <a:solidFill>
                  <a:srgbClr val="333333"/>
                </a:solidFill>
                <a:effectLst/>
              </a:rPr>
              <a:t>. How does the writer increase the tension throughout this paragraph? Explain fully, referring to the text in your answer.’</a:t>
            </a:r>
          </a:p>
          <a:p>
            <a:pPr marL="0" indent="0">
              <a:buNone/>
            </a:pPr>
            <a:endParaRPr lang="en-GB" dirty="0"/>
          </a:p>
        </p:txBody>
      </p:sp>
      <p:sp>
        <p:nvSpPr>
          <p:cNvPr id="4" name="Slide Number Placeholder 3">
            <a:extLst>
              <a:ext uri="{FF2B5EF4-FFF2-40B4-BE49-F238E27FC236}">
                <a16:creationId xmlns:a16="http://schemas.microsoft.com/office/drawing/2014/main" id="{0E792F86-A50B-3CAF-8019-DD805067F24A}"/>
              </a:ext>
            </a:extLst>
          </p:cNvPr>
          <p:cNvSpPr>
            <a:spLocks noGrp="1"/>
          </p:cNvSpPr>
          <p:nvPr>
            <p:ph type="sldNum" sz="quarter"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75255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Thursday 11</a:t>
            </a:r>
            <a:r>
              <a:rPr lang="en-GB" baseline="30000" dirty="0"/>
              <a:t>th</a:t>
            </a:r>
            <a:r>
              <a:rPr lang="en-GB" dirty="0"/>
              <a:t> May and Friday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Thursday 11</a:t>
            </a:r>
            <a:r>
              <a:rPr lang="en-GB" baseline="30000" dirty="0"/>
              <a:t>th</a:t>
            </a:r>
            <a:r>
              <a:rPr lang="en-GB" dirty="0"/>
              <a:t> May</a:t>
            </a:r>
          </a:p>
          <a:p>
            <a:endParaRPr lang="en-GB" dirty="0"/>
          </a:p>
          <a:p>
            <a:r>
              <a:rPr lang="en-GB" dirty="0"/>
              <a:t>Paper 2: Reasoning (40 minutes) – Thursday 11</a:t>
            </a:r>
            <a:r>
              <a:rPr lang="en-GB" baseline="30000" dirty="0"/>
              <a:t>th</a:t>
            </a:r>
            <a:r>
              <a:rPr lang="en-GB" dirty="0"/>
              <a:t> May</a:t>
            </a:r>
          </a:p>
          <a:p>
            <a:endParaRPr lang="en-GB" dirty="0"/>
          </a:p>
          <a:p>
            <a:r>
              <a:rPr lang="en-GB" dirty="0"/>
              <a:t>Paper 3: Reasoning (40 minutes) – Friday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a:xfrm>
            <a:off x="178838" y="143048"/>
            <a:ext cx="8520600" cy="434776"/>
          </a:xfrm>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56463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Questions will consist of fixed response questions, where children have to give the correct answer to calculations, including long multiplication and division.</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383884" y="3026868"/>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591789"/>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xmlns="" xmlns:a14="http://schemas.microsoft.com/office/drawing/2010/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xmlns="" xmlns:a14="http://schemas.microsoft.com/office/drawing/2010/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Thursday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Friday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Tuesday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Friday 12</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(GPS)–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Paper 2: Spelling-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English Reading Paper – Wednesday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Friday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a:xfrm>
            <a:off x="140848" y="103100"/>
            <a:ext cx="8520600" cy="434776"/>
          </a:xfrm>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275118" y="636304"/>
            <a:ext cx="8520600" cy="1349531"/>
          </a:xfrm>
        </p:spPr>
        <p:txBody>
          <a:bodyPr/>
          <a:lstStyle/>
          <a:p>
            <a:pPr marL="114300" indent="0">
              <a:buNone/>
            </a:pPr>
            <a:r>
              <a:rPr lang="en-GB" sz="1400" dirty="0"/>
              <a:t>The types of questions your child will encounter:</a:t>
            </a:r>
          </a:p>
          <a:p>
            <a:pPr>
              <a:buFont typeface="Arial" panose="020B0604020202020204" pitchFamily="34" charset="0"/>
              <a:buChar char="•"/>
            </a:pPr>
            <a:r>
              <a:rPr lang="en-GB" sz="1400" dirty="0"/>
              <a:t>Multiple choice</a:t>
            </a:r>
          </a:p>
          <a:p>
            <a:pPr>
              <a:buFont typeface="Arial" panose="020B0604020202020204" pitchFamily="34" charset="0"/>
              <a:buChar char="•"/>
            </a:pPr>
            <a:r>
              <a:rPr lang="en-GB" sz="1400" dirty="0"/>
              <a:t>True or false</a:t>
            </a:r>
          </a:p>
          <a:p>
            <a:pPr>
              <a:buFont typeface="Arial" panose="020B0604020202020204" pitchFamily="34" charset="0"/>
              <a:buChar char="•"/>
            </a:pPr>
            <a:r>
              <a:rPr lang="en-GB" sz="1400" dirty="0"/>
              <a:t>Constrained questions, e.g. giving the answer to a calculation, drawing a shape or completing a table or chart</a:t>
            </a:r>
          </a:p>
          <a:p>
            <a:pPr>
              <a:buFont typeface="Arial" panose="020B0604020202020204" pitchFamily="34" charset="0"/>
              <a:buChar char="•"/>
            </a:pPr>
            <a:r>
              <a:rPr lang="en-GB" sz="1400" dirty="0"/>
              <a:t>Less constrained questions, where children will have to explain their approach for solving a problem</a:t>
            </a:r>
          </a:p>
          <a:p>
            <a:pPr>
              <a:buFont typeface="Arial" panose="020B0604020202020204" pitchFamily="34" charset="0"/>
              <a:buChar char="•"/>
            </a:pPr>
            <a:endParaRPr lang="en-GB" sz="1400" dirty="0"/>
          </a:p>
          <a:p>
            <a:pPr>
              <a:buFont typeface="Arial" panose="020B0604020202020204" pitchFamily="34" charset="0"/>
              <a:buChar char="•"/>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961643" y="1772045"/>
            <a:ext cx="3933825" cy="3284772"/>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601593" y="2577370"/>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6760098" y="4663217"/>
            <a:ext cx="814924"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100" dirty="0"/>
              <a:t>2.5 or 2 ½ </a:t>
            </a:r>
            <a:endParaRPr lang="en-GB" sz="11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1228166" y="400132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How we are preparing and supporting the children in the lead up to their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r>
              <a:rPr lang="en-GB" dirty="0"/>
              <a:t>Firstly, we want to ensure that children feel prepared but not overwhelmed by these tests.</a:t>
            </a:r>
          </a:p>
          <a:p>
            <a:endParaRPr lang="en-GB" dirty="0"/>
          </a:p>
          <a:p>
            <a:r>
              <a:rPr lang="en-GB" dirty="0"/>
              <a:t>The year 6 team are planning the children’s lessons so that all content is covered by the time of the test, but these should feel like normal lessons to the children, rather than continued revision for  a test.</a:t>
            </a:r>
          </a:p>
          <a:p>
            <a:endParaRPr lang="en-GB" dirty="0"/>
          </a:p>
          <a:p>
            <a:r>
              <a:rPr lang="en-GB" dirty="0"/>
              <a:t>Children are being taught in small groups so that the teaching can support children at their specific level of need, so that they can progress in their learning.</a:t>
            </a:r>
          </a:p>
          <a:p>
            <a:pPr marL="114300" indent="0">
              <a:buNone/>
            </a:pPr>
            <a:endParaRPr lang="en-GB" dirty="0"/>
          </a:p>
          <a:p>
            <a:pPr marL="114300" indent="0">
              <a:buNone/>
            </a:pPr>
            <a:endParaRPr lang="en-GB" dirty="0"/>
          </a:p>
          <a:p>
            <a:pPr marL="114300" indent="0">
              <a:buNone/>
            </a:pPr>
            <a:endParaRPr lang="en-GB" dirty="0"/>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test conditions.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Tuesday 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a:p>
            <a:pPr marL="114300" indent="0">
              <a:buNone/>
            </a:pPr>
            <a:endParaRPr lang="en-GB" dirty="0"/>
          </a:p>
          <a:p>
            <a:pPr marL="114300" indent="0">
              <a:buNone/>
            </a:pPr>
            <a:r>
              <a:rPr lang="en-GB" dirty="0"/>
              <a:t>This test includes 2 types of questions:</a:t>
            </a:r>
          </a:p>
          <a:p>
            <a:pPr lvl="1"/>
            <a:r>
              <a:rPr lang="en-GB" sz="1600" b="1" dirty="0">
                <a:latin typeface="+mn-lt"/>
              </a:rPr>
              <a:t>Selected Response</a:t>
            </a:r>
            <a:r>
              <a:rPr lang="en-GB" sz="1600" dirty="0">
                <a:latin typeface="+mn-lt"/>
              </a:rPr>
              <a:t>: Identify the adjectives in the sentence below</a:t>
            </a:r>
          </a:p>
          <a:p>
            <a:pPr lvl="1"/>
            <a:r>
              <a:rPr lang="en-GB" sz="1600" b="1" dirty="0">
                <a:latin typeface="+mn-lt"/>
              </a:rPr>
              <a:t>Constructed Response</a:t>
            </a:r>
            <a:r>
              <a:rPr lang="en-GB" sz="1600" dirty="0">
                <a:latin typeface="+mn-lt"/>
              </a:rPr>
              <a:t>: The can be correct/ complete/ rewrite the sentence or Explain their answer/choice. </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3F192D58FFA7489A9BC31A1A41FADD" ma:contentTypeVersion="2" ma:contentTypeDescription="Create a new document." ma:contentTypeScope="" ma:versionID="7cc635486f117048baa7e4e69e1dec9a">
  <xsd:schema xmlns:xsd="http://www.w3.org/2001/XMLSchema" xmlns:xs="http://www.w3.org/2001/XMLSchema" xmlns:p="http://schemas.microsoft.com/office/2006/metadata/properties" xmlns:ns2="8756f29f-739f-4a7d-b85c-118df9c8a984" targetNamespace="http://schemas.microsoft.com/office/2006/metadata/properties" ma:root="true" ma:fieldsID="2e3d3711e4439f7b938b9c7c6db67068" ns2:_="">
    <xsd:import namespace="8756f29f-739f-4a7d-b85c-118df9c8a98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56f29f-739f-4a7d-b85c-118df9c8a9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377955-5633-44A4-846A-CE02228E54E3}">
  <ds:schemaRefs>
    <ds:schemaRef ds:uri="http://schemas.microsoft.com/sharepoint/v3/contenttype/forms"/>
  </ds:schemaRefs>
</ds:datastoreItem>
</file>

<file path=customXml/itemProps2.xml><?xml version="1.0" encoding="utf-8"?>
<ds:datastoreItem xmlns:ds="http://schemas.openxmlformats.org/officeDocument/2006/customXml" ds:itemID="{75BBD623-21B4-42AB-9286-D65DC5010929}">
  <ds:schemaRefs>
    <ds:schemaRef ds:uri="http://purl.org/dc/dcmitype/"/>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terms/"/>
    <ds:schemaRef ds:uri="8756f29f-739f-4a7d-b85c-118df9c8a984"/>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31AAF7F-7C27-4FC6-9414-DFF2D099D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56f29f-739f-4a7d-b85c-118df9c8a9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1068</TotalTime>
  <Words>1740</Words>
  <Application>Microsoft Office PowerPoint</Application>
  <PresentationFormat>On-screen Show (16:9)</PresentationFormat>
  <Paragraphs>206</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Nunito</vt:lpstr>
      <vt:lpstr>Cambria Math</vt:lpstr>
      <vt:lpstr>Calibri Light</vt:lpstr>
      <vt:lpstr>Calibri</vt:lpstr>
      <vt:lpstr>Office Theme</vt:lpstr>
      <vt:lpstr>  Year 6 SATs 2023 Presentation for parents and carers</vt:lpstr>
      <vt:lpstr>What are the SATs? </vt:lpstr>
      <vt:lpstr>When and how the SATs are completed</vt:lpstr>
      <vt:lpstr>Specific arrangements for SATs</vt:lpstr>
      <vt:lpstr>The results</vt:lpstr>
      <vt:lpstr>Spelling, Punctuation and Grammar: Tuesday 9th May</vt:lpstr>
      <vt:lpstr>Spelling, Punctuation and Grammar: Paper 1</vt:lpstr>
      <vt:lpstr>Spelling, Punctuation and Grammar: Paper 1</vt:lpstr>
      <vt:lpstr>Spelling, Punctuation and Grammar: Paper 2</vt:lpstr>
      <vt:lpstr>Reading: Wednesday 10th May </vt:lpstr>
      <vt:lpstr>Reading question types</vt:lpstr>
      <vt:lpstr>Reading </vt:lpstr>
      <vt:lpstr>Reading </vt:lpstr>
      <vt:lpstr>Reading </vt:lpstr>
      <vt:lpstr>Maths: Thursday 11th May and Friday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How we are preparing and supporting the children in the lead up to their SATs: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Fiona</dc:creator>
  <cp:lastModifiedBy>Miss A Begum</cp:lastModifiedBy>
  <cp:revision>25</cp:revision>
  <cp:lastPrinted>2023-01-19T06:54:35Z</cp:lastPrinted>
  <dcterms:modified xsi:type="dcterms:W3CDTF">2023-01-30T11:55:07Z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0x010100503F192D58FFA7489A9BC31A1A41FADD</vt:lpwstr>
  </property>
</Properties>
</file>