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9144000" cy="6858000" type="screen4x3"/>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Nakagawa" initials="JN" lastIdx="1" clrIdx="0">
    <p:extLst>
      <p:ext uri="{19B8F6BF-5375-455C-9EA6-DF929625EA0E}">
        <p15:presenceInfo xmlns:p15="http://schemas.microsoft.com/office/powerpoint/2012/main" userId="9b661569b0ca9c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A"/>
    <a:srgbClr val="EAEAEA"/>
    <a:srgbClr val="D5E1EF"/>
    <a:srgbClr val="CFDDED"/>
    <a:srgbClr val="F42818"/>
    <a:srgbClr val="F0F0F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p:cViewPr varScale="1">
        <p:scale>
          <a:sx n="108" d="100"/>
          <a:sy n="108" d="100"/>
        </p:scale>
        <p:origin x="1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14050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88236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68381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77889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67A3A2-9CEA-429E-B5D5-81411A5FE89C}"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49631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67A3A2-9CEA-429E-B5D5-81411A5FE89C}"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8026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367A3A2-9CEA-429E-B5D5-81411A5FE89C}" type="datetimeFigureOut">
              <a:rPr lang="en-GB" smtClean="0"/>
              <a:t>14/01/2022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90204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367A3A2-9CEA-429E-B5D5-81411A5FE89C}" type="datetimeFigureOut">
              <a:rPr lang="en-GB" smtClean="0"/>
              <a:t>14/01/2022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093549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7A3A2-9CEA-429E-B5D5-81411A5FE89C}" type="datetimeFigureOut">
              <a:rPr lang="en-GB" smtClean="0"/>
              <a:t>14/01/2022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132174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A3A2-9CEA-429E-B5D5-81411A5FE89C}"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30872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A3A2-9CEA-429E-B5D5-81411A5FE89C}"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39020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7A3A2-9CEA-429E-B5D5-81411A5FE89C}" type="datetimeFigureOut">
              <a:rPr lang="en-GB" smtClean="0"/>
              <a:t>14/01/2022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FC455-D952-488D-9200-8DC40AC8D5B1}" type="slidenum">
              <a:rPr lang="en-GB" smtClean="0"/>
              <a:t>‹#›</a:t>
            </a:fld>
            <a:endParaRPr lang="en-GB"/>
          </a:p>
        </p:txBody>
      </p:sp>
    </p:spTree>
    <p:extLst>
      <p:ext uri="{BB962C8B-B14F-4D97-AF65-F5344CB8AC3E}">
        <p14:creationId xmlns:p14="http://schemas.microsoft.com/office/powerpoint/2010/main" val="4087743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A"/>
        </a:solidFill>
        <a:effectLst/>
      </p:bgPr>
    </p:bg>
    <p:spTree>
      <p:nvGrpSpPr>
        <p:cNvPr id="1" name=""/>
        <p:cNvGrpSpPr/>
        <p:nvPr/>
      </p:nvGrpSpPr>
      <p:grpSpPr>
        <a:xfrm>
          <a:off x="0" y="0"/>
          <a:ext cx="0" cy="0"/>
          <a:chOff x="0" y="0"/>
          <a:chExt cx="0" cy="0"/>
        </a:xfrm>
      </p:grpSpPr>
      <p:grpSp>
        <p:nvGrpSpPr>
          <p:cNvPr id="2" name="Group 1"/>
          <p:cNvGrpSpPr/>
          <p:nvPr/>
        </p:nvGrpSpPr>
        <p:grpSpPr>
          <a:xfrm>
            <a:off x="1267200" y="5435944"/>
            <a:ext cx="1900981" cy="1018558"/>
            <a:chOff x="5816302" y="0"/>
            <a:chExt cx="2546447" cy="1228725"/>
          </a:xfrm>
        </p:grpSpPr>
        <p:grpSp>
          <p:nvGrpSpPr>
            <p:cNvPr id="15" name="Group 14"/>
            <p:cNvGrpSpPr/>
            <p:nvPr/>
          </p:nvGrpSpPr>
          <p:grpSpPr>
            <a:xfrm>
              <a:off x="5822751" y="1"/>
              <a:ext cx="2539998" cy="1228724"/>
              <a:chOff x="8661402" y="0"/>
              <a:chExt cx="2539998" cy="1228724"/>
            </a:xfrm>
            <a:effectLst>
              <a:outerShdw blurRad="457200" dir="5400000" sx="96000" sy="96000" algn="t" rotWithShape="0">
                <a:prstClr val="black">
                  <a:alpha val="40000"/>
                </a:prstClr>
              </a:outerShdw>
            </a:effectLst>
          </p:grpSpPr>
          <p:sp>
            <p:nvSpPr>
              <p:cNvPr id="16" name="Rectangle 15"/>
              <p:cNvSpPr/>
              <p:nvPr/>
            </p:nvSpPr>
            <p:spPr>
              <a:xfrm>
                <a:off x="10334626" y="0"/>
                <a:ext cx="866774" cy="122872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9499601" y="0"/>
                <a:ext cx="838200" cy="1228724"/>
              </a:xfrm>
              <a:prstGeom prst="rect">
                <a:avLst/>
              </a:prstGeom>
              <a:solidFill>
                <a:srgbClr val="007AC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17" descr="NHS Logo2.png"/>
              <p:cNvPicPr>
                <a:picLocks noChangeAspect="1"/>
              </p:cNvPicPr>
              <p:nvPr/>
            </p:nvPicPr>
            <p:blipFill rotWithShape="1">
              <a:blip r:embed="rId2" cstate="print"/>
              <a:srcRect r="46573" b="9775"/>
              <a:stretch/>
            </p:blipFill>
            <p:spPr>
              <a:xfrm>
                <a:off x="9499601" y="805003"/>
                <a:ext cx="831751" cy="293908"/>
              </a:xfrm>
              <a:prstGeom prst="rect">
                <a:avLst/>
              </a:prstGeom>
            </p:spPr>
          </p:pic>
          <p:sp>
            <p:nvSpPr>
              <p:cNvPr id="19" name="Rectangle 18"/>
              <p:cNvSpPr/>
              <p:nvPr/>
            </p:nvSpPr>
            <p:spPr>
              <a:xfrm>
                <a:off x="8661402" y="0"/>
                <a:ext cx="838200" cy="1228724"/>
              </a:xfrm>
              <a:prstGeom prst="rect">
                <a:avLst/>
              </a:prstGeom>
              <a:solidFill>
                <a:srgbClr val="3131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descr="NHS-PHE-logo.PNG"/>
              <p:cNvPicPr>
                <a:picLocks noChangeAspect="1"/>
              </p:cNvPicPr>
              <p:nvPr/>
            </p:nvPicPr>
            <p:blipFill rotWithShape="1">
              <a:blip r:embed="rId3" cstate="print">
                <a:grayscl/>
                <a:lum bright="-20000"/>
              </a:blip>
              <a:srcRect l="38427" b="929"/>
              <a:stretch/>
            </p:blipFill>
            <p:spPr>
              <a:xfrm>
                <a:off x="8664577" y="527330"/>
                <a:ext cx="825548" cy="701394"/>
              </a:xfrm>
              <a:prstGeom prst="rect">
                <a:avLst/>
              </a:prstGeom>
            </p:spPr>
          </p:pic>
        </p:grpSp>
        <p:pic>
          <p:nvPicPr>
            <p:cNvPr id="21" name="Picture 20"/>
            <p:cNvPicPr>
              <a:picLocks noChangeAspect="1"/>
            </p:cNvPicPr>
            <p:nvPr/>
          </p:nvPicPr>
          <p:blipFill>
            <a:blip r:embed="rId4"/>
            <a:stretch>
              <a:fillRect/>
            </a:stretch>
          </p:blipFill>
          <p:spPr>
            <a:xfrm>
              <a:off x="7575251" y="517806"/>
              <a:ext cx="704948" cy="581106"/>
            </a:xfrm>
            <a:prstGeom prst="rect">
              <a:avLst/>
            </a:prstGeom>
          </p:spPr>
        </p:pic>
        <p:sp>
          <p:nvSpPr>
            <p:cNvPr id="22" name="Rectangle 21"/>
            <p:cNvSpPr/>
            <p:nvPr/>
          </p:nvSpPr>
          <p:spPr>
            <a:xfrm>
              <a:off x="6660949" y="0"/>
              <a:ext cx="831752" cy="517803"/>
            </a:xfrm>
            <a:prstGeom prst="rect">
              <a:avLst/>
            </a:prstGeom>
            <a:gradFill flip="none" rotWithShape="1">
              <a:gsLst>
                <a:gs pos="0">
                  <a:srgbClr val="007AC2">
                    <a:shade val="30000"/>
                    <a:satMod val="115000"/>
                  </a:srgbClr>
                </a:gs>
                <a:gs pos="50000">
                  <a:srgbClr val="007AC2">
                    <a:shade val="67500"/>
                    <a:satMod val="115000"/>
                  </a:srgbClr>
                </a:gs>
                <a:gs pos="100000">
                  <a:srgbClr val="007AC2">
                    <a:shade val="100000"/>
                    <a:satMod val="115000"/>
                    <a:alpha val="0"/>
                  </a:srgb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p:cNvSpPr/>
            <p:nvPr/>
          </p:nvSpPr>
          <p:spPr>
            <a:xfrm>
              <a:off x="7495975" y="2"/>
              <a:ext cx="866774" cy="547826"/>
            </a:xfrm>
            <a:prstGeom prst="rect">
              <a:avLst/>
            </a:prstGeom>
            <a:gradFill flip="none" rotWithShape="1">
              <a:gsLst>
                <a:gs pos="0">
                  <a:schemeClr val="bg1">
                    <a:lumMod val="75000"/>
                  </a:schemeClr>
                </a:gs>
                <a:gs pos="50000">
                  <a:schemeClr val="bg1">
                    <a:lumMod val="75000"/>
                    <a:tint val="44500"/>
                    <a:satMod val="160000"/>
                  </a:schemeClr>
                </a:gs>
                <a:gs pos="100000">
                  <a:schemeClr val="bg1">
                    <a:alpha val="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rot="10800000">
              <a:off x="5816302" y="0"/>
              <a:ext cx="844646" cy="517804"/>
            </a:xfrm>
            <a:prstGeom prst="rect">
              <a:avLst/>
            </a:prstGeom>
            <a:gradFill flip="none" rotWithShape="1">
              <a:gsLst>
                <a:gs pos="0">
                  <a:schemeClr val="tx1">
                    <a:lumMod val="95000"/>
                    <a:lumOff val="5000"/>
                  </a:schemeClr>
                </a:gs>
                <a:gs pos="50000">
                  <a:schemeClr val="tx1">
                    <a:lumMod val="75000"/>
                    <a:lumOff val="25000"/>
                    <a:shade val="67500"/>
                    <a:satMod val="115000"/>
                  </a:schemeClr>
                </a:gs>
                <a:gs pos="100000">
                  <a:schemeClr val="tx1">
                    <a:lumMod val="75000"/>
                    <a:lumOff val="25000"/>
                    <a:shade val="100000"/>
                    <a:satMod val="115000"/>
                    <a:alpha val="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 name="TextBox 4"/>
          <p:cNvSpPr txBox="1"/>
          <p:nvPr/>
        </p:nvSpPr>
        <p:spPr>
          <a:xfrm>
            <a:off x="1267200" y="962529"/>
            <a:ext cx="6858265" cy="1046440"/>
          </a:xfrm>
          <a:prstGeom prst="rect">
            <a:avLst/>
          </a:prstGeom>
          <a:solidFill>
            <a:srgbClr val="F9F9FA"/>
          </a:solidFill>
          <a:ln w="28575">
            <a:noFill/>
          </a:ln>
        </p:spPr>
        <p:txBody>
          <a:bodyPr wrap="square" rtlCol="0">
            <a:spAutoFit/>
          </a:bodyPr>
          <a:lstStyle/>
          <a:p>
            <a:pPr algn="ctr"/>
            <a:r>
              <a:rPr lang="en-GB" sz="1600" b="1" dirty="0"/>
              <a:t>It’s not too late to join thousands of parents who already got their children vaccinated for the seasonal flu. All children from Reception to Year 11 are eligible.</a:t>
            </a:r>
          </a:p>
          <a:p>
            <a:pPr algn="ctr"/>
            <a:endParaRPr lang="en-GB" sz="1400" dirty="0"/>
          </a:p>
        </p:txBody>
      </p:sp>
      <p:sp>
        <p:nvSpPr>
          <p:cNvPr id="8" name="TextBox 7"/>
          <p:cNvSpPr txBox="1"/>
          <p:nvPr/>
        </p:nvSpPr>
        <p:spPr>
          <a:xfrm>
            <a:off x="3196392" y="5438943"/>
            <a:ext cx="5279868" cy="923330"/>
          </a:xfrm>
          <a:prstGeom prst="rect">
            <a:avLst/>
          </a:prstGeom>
          <a:noFill/>
        </p:spPr>
        <p:txBody>
          <a:bodyPr wrap="square" rtlCol="0">
            <a:spAutoFit/>
          </a:bodyPr>
          <a:lstStyle/>
          <a:p>
            <a:r>
              <a:rPr lang="en-GB" b="1" dirty="0"/>
              <a:t>Have questions on how the flu vaccine protects your child and family? </a:t>
            </a:r>
          </a:p>
          <a:p>
            <a:r>
              <a:rPr lang="en-GB" dirty="0"/>
              <a:t>Contact us at towerhamlets@v-uk.co.uk</a:t>
            </a:r>
          </a:p>
        </p:txBody>
      </p:sp>
      <p:sp>
        <p:nvSpPr>
          <p:cNvPr id="4" name="TextBox 3"/>
          <p:cNvSpPr txBox="1"/>
          <p:nvPr/>
        </p:nvSpPr>
        <p:spPr>
          <a:xfrm>
            <a:off x="1037196" y="357343"/>
            <a:ext cx="7293092" cy="584775"/>
          </a:xfrm>
          <a:prstGeom prst="rect">
            <a:avLst/>
          </a:prstGeom>
          <a:noFill/>
          <a:ln>
            <a:noFill/>
          </a:ln>
        </p:spPr>
        <p:txBody>
          <a:bodyPr wrap="square" rtlCol="0">
            <a:spAutoFit/>
          </a:bodyPr>
          <a:lstStyle/>
          <a:p>
            <a:pPr algn="ctr"/>
            <a:r>
              <a:rPr lang="en-GB" sz="3200" b="1" dirty="0">
                <a:solidFill>
                  <a:schemeClr val="accent1"/>
                </a:solidFill>
              </a:rPr>
              <a:t>Did your child miss out on the flu vaccine? </a:t>
            </a:r>
          </a:p>
        </p:txBody>
      </p:sp>
      <p:sp>
        <p:nvSpPr>
          <p:cNvPr id="25" name="TextBox 24">
            <a:extLst>
              <a:ext uri="{FF2B5EF4-FFF2-40B4-BE49-F238E27FC236}">
                <a16:creationId xmlns:a16="http://schemas.microsoft.com/office/drawing/2014/main" id="{F51EEB22-1F6E-9E4A-9CD9-54C326304651}"/>
              </a:ext>
            </a:extLst>
          </p:cNvPr>
          <p:cNvSpPr txBox="1"/>
          <p:nvPr/>
        </p:nvSpPr>
        <p:spPr>
          <a:xfrm>
            <a:off x="1731411" y="3519197"/>
            <a:ext cx="6394053" cy="871008"/>
          </a:xfrm>
          <a:prstGeom prst="rect">
            <a:avLst/>
          </a:prstGeom>
          <a:solidFill>
            <a:schemeClr val="bg1"/>
          </a:solidFill>
          <a:ln w="38100">
            <a:solidFill>
              <a:schemeClr val="accent1"/>
            </a:solidFill>
          </a:ln>
        </p:spPr>
        <p:txBody>
          <a:bodyPr wrap="square" rtlCol="0">
            <a:spAutoFit/>
          </a:bodyPr>
          <a:lstStyle/>
          <a:p>
            <a:pPr>
              <a:lnSpc>
                <a:spcPct val="107000"/>
              </a:lnSpc>
              <a:spcAft>
                <a:spcPts val="800"/>
              </a:spcAft>
            </a:pPr>
            <a:r>
              <a:rPr lang="en-GB" sz="1600" b="1" dirty="0">
                <a:latin typeface="+mj-lt"/>
              </a:rPr>
              <a:t>Clinics are being held at the below locations from 3pm to 4.30pm. Please note this is an walk in clinic, no need to book an appointment. </a:t>
            </a:r>
            <a:r>
              <a:rPr lang="en-GB" sz="1600" b="1" dirty="0">
                <a:effectLst/>
                <a:latin typeface="+mj-lt"/>
                <a:ea typeface="Calibri" panose="020F0502020204030204" pitchFamily="34" charset="0"/>
                <a:cs typeface="Times New Roman" panose="02020603050405020304" pitchFamily="18" charset="0"/>
              </a:rPr>
              <a:t>These are the last Flu clinic dates so please make sure you attend one of them.</a:t>
            </a:r>
          </a:p>
        </p:txBody>
      </p:sp>
      <p:sp>
        <p:nvSpPr>
          <p:cNvPr id="7" name="Rectangle 6">
            <a:extLst>
              <a:ext uri="{FF2B5EF4-FFF2-40B4-BE49-F238E27FC236}">
                <a16:creationId xmlns:a16="http://schemas.microsoft.com/office/drawing/2014/main" id="{8B453989-1EC7-F647-AACD-E8A06C07E92C}"/>
              </a:ext>
            </a:extLst>
          </p:cNvPr>
          <p:cNvSpPr/>
          <p:nvPr/>
        </p:nvSpPr>
        <p:spPr>
          <a:xfrm>
            <a:off x="1018534" y="291967"/>
            <a:ext cx="7524328" cy="63220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DB83073-3939-E241-B146-1FF8F55B8F29}"/>
              </a:ext>
            </a:extLst>
          </p:cNvPr>
          <p:cNvGrpSpPr/>
          <p:nvPr/>
        </p:nvGrpSpPr>
        <p:grpSpPr>
          <a:xfrm>
            <a:off x="1388089" y="1783556"/>
            <a:ext cx="6591305" cy="1572820"/>
            <a:chOff x="273458" y="1930516"/>
            <a:chExt cx="6591305" cy="1572820"/>
          </a:xfrm>
          <a:solidFill>
            <a:srgbClr val="F9F9FA"/>
          </a:solidFill>
        </p:grpSpPr>
        <p:sp>
          <p:nvSpPr>
            <p:cNvPr id="26" name="TextBox 25">
              <a:extLst>
                <a:ext uri="{FF2B5EF4-FFF2-40B4-BE49-F238E27FC236}">
                  <a16:creationId xmlns:a16="http://schemas.microsoft.com/office/drawing/2014/main" id="{8699F3EB-9551-8C41-A5B8-EDAACF04DD5F}"/>
                </a:ext>
              </a:extLst>
            </p:cNvPr>
            <p:cNvSpPr txBox="1"/>
            <p:nvPr/>
          </p:nvSpPr>
          <p:spPr>
            <a:xfrm>
              <a:off x="273458" y="1930516"/>
              <a:ext cx="6591305" cy="984885"/>
            </a:xfrm>
            <a:prstGeom prst="rect">
              <a:avLst/>
            </a:prstGeom>
            <a:grpFill/>
            <a:ln w="28575">
              <a:noFill/>
            </a:ln>
          </p:spPr>
          <p:txBody>
            <a:bodyPr wrap="square" rtlCol="0">
              <a:spAutoFit/>
            </a:bodyPr>
            <a:lstStyle/>
            <a:p>
              <a:pPr algn="ctr"/>
              <a:r>
                <a:rPr lang="en-GB" sz="1400" dirty="0">
                  <a:effectLst/>
                  <a:ea typeface="Calibri" panose="020F0502020204030204" pitchFamily="34" charset="0"/>
                  <a:cs typeface="Times New Roman" panose="02020603050405020304" pitchFamily="18" charset="0"/>
                </a:rPr>
                <a:t>By having the flu vaccination, children are less likely to pass the virus on to friends and family, especially those who may be at greater risk from flu, such as infants, elderly people or friends and relatives with a serious health condition.</a:t>
              </a:r>
            </a:p>
            <a:p>
              <a:pPr algn="ctr"/>
              <a:endParaRPr lang="en-GB" sz="1600" dirty="0"/>
            </a:p>
          </p:txBody>
        </p:sp>
        <p:sp>
          <p:nvSpPr>
            <p:cNvPr id="27" name="TextBox 26">
              <a:extLst>
                <a:ext uri="{FF2B5EF4-FFF2-40B4-BE49-F238E27FC236}">
                  <a16:creationId xmlns:a16="http://schemas.microsoft.com/office/drawing/2014/main" id="{4001501D-2137-D14C-9565-4CFA4885873E}"/>
                </a:ext>
              </a:extLst>
            </p:cNvPr>
            <p:cNvSpPr txBox="1"/>
            <p:nvPr/>
          </p:nvSpPr>
          <p:spPr>
            <a:xfrm>
              <a:off x="1432198" y="2672339"/>
              <a:ext cx="4463018" cy="830997"/>
            </a:xfrm>
            <a:prstGeom prst="rect">
              <a:avLst/>
            </a:prstGeom>
            <a:noFill/>
            <a:ln w="28575">
              <a:noFill/>
            </a:ln>
          </p:spPr>
          <p:txBody>
            <a:bodyPr wrap="square" rtlCol="0">
              <a:spAutoFit/>
            </a:bodyPr>
            <a:lstStyle/>
            <a:p>
              <a:r>
                <a:rPr lang="en-GB" sz="1600" dirty="0"/>
                <a:t>✅  Safe</a:t>
              </a:r>
            </a:p>
            <a:p>
              <a:r>
                <a:rPr lang="en-GB" sz="1600" dirty="0"/>
                <a:t>✅  Halal/Kosher friendly (no gelatine) -Injection</a:t>
              </a:r>
            </a:p>
            <a:p>
              <a:r>
                <a:rPr lang="en-GB" sz="1600" dirty="0"/>
                <a:t>✅  Free </a:t>
              </a:r>
            </a:p>
          </p:txBody>
        </p:sp>
      </p:grpSp>
      <p:sp>
        <p:nvSpPr>
          <p:cNvPr id="3" name="TextBox 2">
            <a:extLst>
              <a:ext uri="{FF2B5EF4-FFF2-40B4-BE49-F238E27FC236}">
                <a16:creationId xmlns:a16="http://schemas.microsoft.com/office/drawing/2014/main" id="{3A36CD00-AA39-4075-8FCC-46FEADB5DC43}"/>
              </a:ext>
            </a:extLst>
          </p:cNvPr>
          <p:cNvSpPr txBox="1"/>
          <p:nvPr/>
        </p:nvSpPr>
        <p:spPr>
          <a:xfrm>
            <a:off x="1731411" y="4481257"/>
            <a:ext cx="2984605" cy="876266"/>
          </a:xfrm>
          <a:prstGeom prst="rect">
            <a:avLst/>
          </a:prstGeom>
          <a:noFill/>
          <a:ln w="25400">
            <a:solidFill>
              <a:schemeClr val="accent1"/>
            </a:solidFill>
          </a:ln>
        </p:spPr>
        <p:txBody>
          <a:bodyPr wrap="square" lIns="91440" tIns="45720" rIns="91440" bIns="45720" rtlCol="0" anchor="t">
            <a:spAutoFit/>
          </a:bodyPr>
          <a:lstStyle/>
          <a:p>
            <a:pPr>
              <a:lnSpc>
                <a:spcPct val="107000"/>
              </a:lnSpc>
              <a:spcAft>
                <a:spcPts val="800"/>
              </a:spcAft>
            </a:pPr>
            <a:r>
              <a:rPr lang="en-GB" sz="1400" b="1" dirty="0">
                <a:effectLst/>
                <a:latin typeface="Calibri" panose="020F0502020204030204" pitchFamily="34" charset="0"/>
                <a:ea typeface="Times New Roman" panose="02020603050405020304" pitchFamily="18" charset="0"/>
              </a:rPr>
              <a:t>Around Poplar </a:t>
            </a:r>
            <a:r>
              <a:rPr lang="en-GB" sz="1400" b="1" dirty="0">
                <a:effectLst/>
                <a:latin typeface="Calibri"/>
                <a:ea typeface="Calibri" panose="020F0502020204030204" pitchFamily="34" charset="0"/>
                <a:cs typeface="Times New Roman"/>
              </a:rPr>
              <a:t> Children </a:t>
            </a:r>
            <a:r>
              <a:rPr lang="en-GB" sz="1400" b="1" dirty="0">
                <a:latin typeface="Calibri"/>
                <a:ea typeface="Calibri" panose="020F0502020204030204" pitchFamily="34" charset="0"/>
                <a:cs typeface="Times New Roman"/>
              </a:rPr>
              <a:t>Centre </a:t>
            </a:r>
            <a:r>
              <a:rPr lang="en-GB" sz="1400" b="1" dirty="0">
                <a:effectLst/>
                <a:latin typeface="Calibri"/>
                <a:ea typeface="Calibri" panose="020F0502020204030204" pitchFamily="34" charset="0"/>
                <a:cs typeface="Times New Roman"/>
              </a:rPr>
              <a:t>– 115 Three Colt Street, London E14 8AP</a:t>
            </a:r>
            <a:r>
              <a:rPr lang="en-GB" sz="1400" b="1" dirty="0">
                <a:latin typeface="Calibri"/>
                <a:ea typeface="Calibri" panose="020F0502020204030204" pitchFamily="34" charset="0"/>
                <a:cs typeface="Times New Roman"/>
              </a:rPr>
              <a:t> </a:t>
            </a:r>
            <a:endParaRPr lang="en-GB" sz="1400" b="1" dirty="0">
              <a:effectLst/>
              <a:latin typeface="Calibri"/>
              <a:ea typeface="Calibri" panose="020F0502020204030204" pitchFamily="34" charset="0"/>
              <a:cs typeface="Times New Roman" panose="02020603050405020304" pitchFamily="18" charset="0"/>
            </a:endParaRPr>
          </a:p>
          <a:p>
            <a:pPr>
              <a:lnSpc>
                <a:spcPct val="107000"/>
              </a:lnSpc>
              <a:spcAft>
                <a:spcPts val="800"/>
              </a:spcAft>
            </a:pPr>
            <a:r>
              <a:rPr lang="en-GB" sz="1400" b="1" dirty="0">
                <a:latin typeface="Calibri"/>
                <a:ea typeface="Calibri" panose="020F0502020204030204" pitchFamily="34" charset="0"/>
                <a:cs typeface="Times New Roman"/>
              </a:rPr>
              <a:t>20</a:t>
            </a:r>
            <a:r>
              <a:rPr lang="en-GB" sz="1400" b="1" baseline="30000" dirty="0">
                <a:latin typeface="Calibri"/>
                <a:ea typeface="Calibri" panose="020F0502020204030204" pitchFamily="34" charset="0"/>
                <a:cs typeface="Times New Roman"/>
              </a:rPr>
              <a:t>th</a:t>
            </a:r>
            <a:r>
              <a:rPr lang="en-GB" sz="1400" b="1" dirty="0">
                <a:latin typeface="Calibri"/>
                <a:ea typeface="Calibri" panose="020F0502020204030204" pitchFamily="34" charset="0"/>
                <a:cs typeface="Times New Roman"/>
              </a:rPr>
              <a:t> </a:t>
            </a:r>
            <a:r>
              <a:rPr lang="en-GB" sz="1400" b="1" dirty="0">
                <a:effectLst/>
                <a:latin typeface="Calibri"/>
                <a:ea typeface="Calibri" panose="020F0502020204030204" pitchFamily="34" charset="0"/>
                <a:cs typeface="Times New Roman"/>
              </a:rPr>
              <a:t>Jan 2022 and 3</a:t>
            </a:r>
            <a:r>
              <a:rPr lang="en-GB" sz="1400" b="1" baseline="30000" dirty="0">
                <a:latin typeface="Calibri"/>
                <a:ea typeface="Calibri" panose="020F0502020204030204" pitchFamily="34" charset="0"/>
                <a:cs typeface="Times New Roman"/>
              </a:rPr>
              <a:t>rd</a:t>
            </a:r>
            <a:r>
              <a:rPr lang="en-GB" sz="1400" b="1" dirty="0">
                <a:effectLst/>
                <a:latin typeface="Calibri"/>
                <a:ea typeface="Calibri" panose="020F0502020204030204" pitchFamily="34" charset="0"/>
                <a:cs typeface="Times New Roman"/>
              </a:rPr>
              <a:t> Feb 2022</a:t>
            </a:r>
            <a:endParaRPr lang="en-GB" sz="1800" b="1" dirty="0">
              <a:effectLst/>
              <a:latin typeface="Calibri"/>
              <a:ea typeface="Calibri" panose="020F0502020204030204" pitchFamily="34" charset="0"/>
              <a:cs typeface="Times New Roman"/>
            </a:endParaRPr>
          </a:p>
        </p:txBody>
      </p:sp>
      <p:sp>
        <p:nvSpPr>
          <p:cNvPr id="6" name="TextBox 5">
            <a:extLst>
              <a:ext uri="{FF2B5EF4-FFF2-40B4-BE49-F238E27FC236}">
                <a16:creationId xmlns:a16="http://schemas.microsoft.com/office/drawing/2014/main" id="{FECCEE92-BE75-47EE-8067-2A7C453DD2EA}"/>
              </a:ext>
            </a:extLst>
          </p:cNvPr>
          <p:cNvSpPr txBox="1"/>
          <p:nvPr/>
        </p:nvSpPr>
        <p:spPr>
          <a:xfrm>
            <a:off x="5004048" y="4502850"/>
            <a:ext cx="3121416" cy="871392"/>
          </a:xfrm>
          <a:prstGeom prst="rect">
            <a:avLst/>
          </a:prstGeom>
          <a:noFill/>
          <a:ln w="25400">
            <a:solidFill>
              <a:schemeClr val="accent1"/>
            </a:solidFill>
          </a:ln>
        </p:spPr>
        <p:txBody>
          <a:bodyPr wrap="square" rtlCol="0">
            <a:spAutoFit/>
          </a:bodyPr>
          <a:lstStyle/>
          <a:p>
            <a:pPr>
              <a:lnSpc>
                <a:spcPct val="107000"/>
              </a:lnSpc>
              <a:spcAft>
                <a:spcPts val="8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Ocean Children Centre  - White Horse Road, London E1 0ND</a:t>
            </a:r>
          </a:p>
          <a:p>
            <a:r>
              <a:rPr lang="en-GB" sz="1400" b="1" dirty="0">
                <a:solidFill>
                  <a:srgbClr val="000000"/>
                </a:solidFill>
                <a:effectLst/>
                <a:latin typeface="Calibri" panose="020F0502020204030204" pitchFamily="34" charset="0"/>
                <a:ea typeface="Calibri" panose="020F0502020204030204" pitchFamily="34" charset="0"/>
              </a:rPr>
              <a:t>27</a:t>
            </a:r>
            <a:r>
              <a:rPr lang="en-GB" sz="1400" b="1" baseline="30000" dirty="0">
                <a:solidFill>
                  <a:srgbClr val="000000"/>
                </a:solidFill>
                <a:effectLst/>
                <a:latin typeface="Calibri" panose="020F0502020204030204" pitchFamily="34" charset="0"/>
                <a:ea typeface="Calibri" panose="020F0502020204030204" pitchFamily="34" charset="0"/>
              </a:rPr>
              <a:t>th</a:t>
            </a:r>
            <a:r>
              <a:rPr lang="en-GB" sz="1400" b="1" dirty="0">
                <a:solidFill>
                  <a:srgbClr val="000000"/>
                </a:solidFill>
                <a:effectLst/>
                <a:latin typeface="Calibri" panose="020F0502020204030204" pitchFamily="34" charset="0"/>
                <a:ea typeface="Calibri" panose="020F0502020204030204" pitchFamily="34" charset="0"/>
              </a:rPr>
              <a:t> Jan 2022</a:t>
            </a:r>
          </a:p>
        </p:txBody>
      </p:sp>
    </p:spTree>
    <p:extLst>
      <p:ext uri="{BB962C8B-B14F-4D97-AF65-F5344CB8AC3E}">
        <p14:creationId xmlns:p14="http://schemas.microsoft.com/office/powerpoint/2010/main" val="142306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22608</TotalTime>
  <Words>198</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Fisher-Long</dc:creator>
  <cp:lastModifiedBy>CKing</cp:lastModifiedBy>
  <cp:revision>91</cp:revision>
  <cp:lastPrinted>2017-12-08T15:28:56Z</cp:lastPrinted>
  <dcterms:created xsi:type="dcterms:W3CDTF">2017-07-27T15:11:45Z</dcterms:created>
  <dcterms:modified xsi:type="dcterms:W3CDTF">2022-01-14T09:45:18Z</dcterms:modified>
</cp:coreProperties>
</file>