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Lst>
  <p:sldSz cx="12192000" cy="6858000"/>
  <p:notesSz cx="6858000" cy="9144000"/>
  <p:defaultTex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3F45622-324F-A984-7AE7-B8F7DD2C5145}" v="48" dt="2023-01-19T18:57:45.448"/>
    <p1510:client id="{AD2F8355-1A6D-9FD9-8D99-D3AF361DE9A0}" v="280" dt="2023-01-16T16:45:41.26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GB"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20/01/2023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20/01/2023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GB"/>
              <a:t>Click to edit Master title style</a:t>
            </a:r>
            <a:endParaRPr lang="en-GB"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20/01/2023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20/01/2023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GB"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GB" smtClean="0"/>
              <a:t>20/01/2023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Content Placeholder 2"/>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Content Placeholder 3"/>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5" name="Date Placeholder 4"/>
          <p:cNvSpPr>
            <a:spLocks noGrp="1"/>
          </p:cNvSpPr>
          <p:nvPr>
            <p:ph type="dt" sz="half" idx="10"/>
          </p:nvPr>
        </p:nvSpPr>
        <p:spPr/>
        <p:txBody>
          <a:bodyPr/>
          <a:lstStyle/>
          <a:p>
            <a:fld id="{846CE7D5-CF57-46EF-B807-FDD0502418D4}" type="datetimeFigureOut">
              <a:rPr lang="en-GB" smtClean="0"/>
              <a:t>20/01/2023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GB"/>
              <a:t>Click to edit Master title style</a:t>
            </a:r>
            <a:endParaRPr lang="en-GB"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7" name="Date Placeholder 6"/>
          <p:cNvSpPr>
            <a:spLocks noGrp="1"/>
          </p:cNvSpPr>
          <p:nvPr>
            <p:ph type="dt" sz="half" idx="10"/>
          </p:nvPr>
        </p:nvSpPr>
        <p:spPr/>
        <p:txBody>
          <a:bodyPr/>
          <a:lstStyle/>
          <a:p>
            <a:fld id="{846CE7D5-CF57-46EF-B807-FDD0502418D4}" type="datetimeFigureOut">
              <a:rPr lang="en-GB" smtClean="0"/>
              <a:t>20/01/2023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Date Placeholder 2"/>
          <p:cNvSpPr>
            <a:spLocks noGrp="1"/>
          </p:cNvSpPr>
          <p:nvPr>
            <p:ph type="dt" sz="half" idx="10"/>
          </p:nvPr>
        </p:nvSpPr>
        <p:spPr/>
        <p:txBody>
          <a:bodyPr/>
          <a:lstStyle/>
          <a:p>
            <a:fld id="{846CE7D5-CF57-46EF-B807-FDD0502418D4}" type="datetimeFigureOut">
              <a:rPr lang="en-GB" smtClean="0"/>
              <a:t>20/01/2023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GB" smtClean="0"/>
              <a:t>20/01/2023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GB"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20/01/2023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GB"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20/01/2023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GB" smtClean="0"/>
              <a:t>20/01/2023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GB" smtClean="0"/>
              <a:t>‹#›</a:t>
            </a:fld>
            <a:endParaRPr lang="en-GB"/>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cgpbooks.co.uk/primary-books/ks1/maths-english/em2b11-complete-ks1-maths-english-sat-buster"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gov.uk/government/publications/key-stage-1-tests-2022-mathematics-test-materials" TargetMode="Externa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www.gov.uk/government/publications/key-stage-1-tests-2022-english-reading-test-materials" TargetMode="Externa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B577FF9-3543-4875-815D-3D87BD8A20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le 1"/>
          <p:cNvSpPr>
            <a:spLocks noGrp="1"/>
          </p:cNvSpPr>
          <p:nvPr>
            <p:ph type="ctrTitle"/>
          </p:nvPr>
        </p:nvSpPr>
        <p:spPr>
          <a:xfrm>
            <a:off x="874815" y="798703"/>
            <a:ext cx="5221185" cy="3072015"/>
          </a:xfrm>
        </p:spPr>
        <p:txBody>
          <a:bodyPr anchor="b">
            <a:normAutofit/>
          </a:bodyPr>
          <a:lstStyle/>
          <a:p>
            <a:r>
              <a:rPr lang="en-GB" dirty="0">
                <a:ea typeface="+mj-lt"/>
                <a:cs typeface="+mj-lt"/>
              </a:rPr>
              <a:t>Key Stage 1 SATs workshop</a:t>
            </a:r>
            <a:endParaRPr lang="en-US" dirty="0"/>
          </a:p>
        </p:txBody>
      </p:sp>
      <p:sp>
        <p:nvSpPr>
          <p:cNvPr id="3" name="Subtitle 2"/>
          <p:cNvSpPr>
            <a:spLocks noGrp="1"/>
          </p:cNvSpPr>
          <p:nvPr>
            <p:ph type="subTitle" idx="1"/>
          </p:nvPr>
        </p:nvSpPr>
        <p:spPr>
          <a:xfrm>
            <a:off x="870148" y="3962792"/>
            <a:ext cx="5221185" cy="2102108"/>
          </a:xfrm>
        </p:spPr>
        <p:txBody>
          <a:bodyPr anchor="t">
            <a:normAutofit/>
          </a:bodyPr>
          <a:lstStyle/>
          <a:p>
            <a:r>
              <a:rPr lang="en-GB" dirty="0">
                <a:cs typeface="Calibri"/>
              </a:rPr>
              <a:t>17th January 2023</a:t>
            </a:r>
            <a:endParaRPr lang="en-GB" dirty="0"/>
          </a:p>
        </p:txBody>
      </p:sp>
      <p:sp>
        <p:nvSpPr>
          <p:cNvPr id="11" name="Freeform: Shape 10">
            <a:extLst>
              <a:ext uri="{FF2B5EF4-FFF2-40B4-BE49-F238E27FC236}">
                <a16:creationId xmlns:a16="http://schemas.microsoft.com/office/drawing/2014/main" id="{F5569EEC-E12F-4856-B407-02B2813A4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04059" y="0"/>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13" name="Freeform: Shape 12">
            <a:extLst>
              <a:ext uri="{FF2B5EF4-FFF2-40B4-BE49-F238E27FC236}">
                <a16:creationId xmlns:a16="http://schemas.microsoft.com/office/drawing/2014/main" id="{CF860788-3A6A-45A3-B3F1-06F1596656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67336" y="1"/>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Picture 4" descr="Logo&#10;&#10;Description automatically generated">
            <a:extLst>
              <a:ext uri="{FF2B5EF4-FFF2-40B4-BE49-F238E27FC236}">
                <a16:creationId xmlns:a16="http://schemas.microsoft.com/office/drawing/2014/main" id="{9B8ACFEC-1E88-02EC-304D-E54EAB0A5307}"/>
              </a:ext>
            </a:extLst>
          </p:cNvPr>
          <p:cNvPicPr>
            <a:picLocks noChangeAspect="1"/>
          </p:cNvPicPr>
          <p:nvPr/>
        </p:nvPicPr>
        <p:blipFill>
          <a:blip r:embed="rId2"/>
          <a:stretch>
            <a:fillRect/>
          </a:stretch>
        </p:blipFill>
        <p:spPr>
          <a:xfrm>
            <a:off x="6651243" y="1232512"/>
            <a:ext cx="4939504" cy="4010028"/>
          </a:xfrm>
          <a:custGeom>
            <a:avLst/>
            <a:gdLst/>
            <a:ahLst/>
            <a:cxnLst/>
            <a:rect l="l" t="t" r="r" b="b"/>
            <a:pathLst>
              <a:path w="4579832" h="5347063">
                <a:moveTo>
                  <a:pt x="106985" y="0"/>
                </a:moveTo>
                <a:lnTo>
                  <a:pt x="4472847" y="0"/>
                </a:lnTo>
                <a:cubicBezTo>
                  <a:pt x="4531933" y="0"/>
                  <a:pt x="4579832" y="47899"/>
                  <a:pt x="4579832" y="106985"/>
                </a:cubicBezTo>
                <a:lnTo>
                  <a:pt x="4579832" y="5240078"/>
                </a:lnTo>
                <a:cubicBezTo>
                  <a:pt x="4579832" y="5299164"/>
                  <a:pt x="4531933" y="5347063"/>
                  <a:pt x="4472847" y="5347063"/>
                </a:cubicBezTo>
                <a:lnTo>
                  <a:pt x="106985" y="5347063"/>
                </a:lnTo>
                <a:cubicBezTo>
                  <a:pt x="47899" y="5347063"/>
                  <a:pt x="0" y="5299164"/>
                  <a:pt x="0" y="5240078"/>
                </a:cubicBezTo>
                <a:lnTo>
                  <a:pt x="0" y="106985"/>
                </a:lnTo>
                <a:cubicBezTo>
                  <a:pt x="0" y="47899"/>
                  <a:pt x="47899" y="0"/>
                  <a:pt x="106985" y="0"/>
                </a:cubicBezTo>
                <a:close/>
              </a:path>
            </a:pathLst>
          </a:custGeom>
        </p:spPr>
      </p:pic>
      <p:sp>
        <p:nvSpPr>
          <p:cNvPr id="15" name="Freeform: Shape 14">
            <a:extLst>
              <a:ext uri="{FF2B5EF4-FFF2-40B4-BE49-F238E27FC236}">
                <a16:creationId xmlns:a16="http://schemas.microsoft.com/office/drawing/2014/main" id="{DF1E3393-B852-4883-B778-ED35251129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032259" y="2916245"/>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2"/>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Shape 16">
            <a:extLst>
              <a:ext uri="{FF2B5EF4-FFF2-40B4-BE49-F238E27FC236}">
                <a16:creationId xmlns:a16="http://schemas.microsoft.com/office/drawing/2014/main" id="{39853D09-4205-4CC7-83EB-288E886AC9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48440" y="5717906"/>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19" name="Freeform: Shape 18">
            <a:extLst>
              <a:ext uri="{FF2B5EF4-FFF2-40B4-BE49-F238E27FC236}">
                <a16:creationId xmlns:a16="http://schemas.microsoft.com/office/drawing/2014/main" id="{0D040B79-3E73-4A31-840D-D6B9C9FDFC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47511" y="6258756"/>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 name="Freeform: Shape 20">
            <a:extLst>
              <a:ext uri="{FF2B5EF4-FFF2-40B4-BE49-F238E27FC236}">
                <a16:creationId xmlns:a16="http://schemas.microsoft.com/office/drawing/2014/main" id="{156C6AE5-3F8B-42AC-9EA4-1B686A11E9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43820" y="5835650"/>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B40512-72CA-A4B9-166C-61E88BDF949F}"/>
              </a:ext>
            </a:extLst>
          </p:cNvPr>
          <p:cNvSpPr>
            <a:spLocks noGrp="1"/>
          </p:cNvSpPr>
          <p:nvPr>
            <p:ph type="title"/>
          </p:nvPr>
        </p:nvSpPr>
        <p:spPr/>
        <p:txBody>
          <a:bodyPr/>
          <a:lstStyle/>
          <a:p>
            <a:r>
              <a:rPr lang="en-GB" dirty="0">
                <a:ea typeface="+mj-lt"/>
                <a:cs typeface="+mj-lt"/>
              </a:rPr>
              <a:t>Moderation</a:t>
            </a:r>
            <a:endParaRPr lang="en-US" dirty="0"/>
          </a:p>
        </p:txBody>
      </p:sp>
      <p:sp>
        <p:nvSpPr>
          <p:cNvPr id="3" name="Content Placeholder 2">
            <a:extLst>
              <a:ext uri="{FF2B5EF4-FFF2-40B4-BE49-F238E27FC236}">
                <a16:creationId xmlns:a16="http://schemas.microsoft.com/office/drawing/2014/main" id="{E01E0B31-F4E3-F565-487D-2C7DD29A33C0}"/>
              </a:ext>
            </a:extLst>
          </p:cNvPr>
          <p:cNvSpPr>
            <a:spLocks noGrp="1"/>
          </p:cNvSpPr>
          <p:nvPr>
            <p:ph idx="1"/>
          </p:nvPr>
        </p:nvSpPr>
        <p:spPr/>
        <p:txBody>
          <a:bodyPr vert="horz" lIns="91440" tIns="45720" rIns="91440" bIns="45720" rtlCol="0" anchor="t">
            <a:normAutofit/>
          </a:bodyPr>
          <a:lstStyle/>
          <a:p>
            <a:r>
              <a:rPr lang="en-GB" dirty="0">
                <a:ea typeface="+mn-lt"/>
                <a:cs typeface="+mn-lt"/>
              </a:rPr>
              <a:t> Some tests have timing guidelines but these are flexible </a:t>
            </a:r>
            <a:endParaRPr lang="en-GB">
              <a:ea typeface="+mn-lt"/>
              <a:cs typeface="+mn-lt"/>
            </a:endParaRPr>
          </a:p>
          <a:p>
            <a:r>
              <a:rPr lang="en-GB" dirty="0">
                <a:ea typeface="+mn-lt"/>
                <a:cs typeface="+mn-lt"/>
              </a:rPr>
              <a:t>Maths-1 hour </a:t>
            </a:r>
            <a:endParaRPr lang="en-GB">
              <a:ea typeface="+mn-lt"/>
              <a:cs typeface="+mn-lt"/>
            </a:endParaRPr>
          </a:p>
          <a:p>
            <a:r>
              <a:rPr lang="en-GB" dirty="0">
                <a:ea typeface="+mn-lt"/>
                <a:cs typeface="+mn-lt"/>
              </a:rPr>
              <a:t>Reading-Paper A, 30 minutes Paper B, 40 minutes </a:t>
            </a:r>
            <a:endParaRPr lang="en-GB">
              <a:ea typeface="+mn-lt"/>
              <a:cs typeface="+mn-lt"/>
            </a:endParaRPr>
          </a:p>
          <a:p>
            <a:pPr marL="0" indent="0">
              <a:buNone/>
            </a:pPr>
            <a:r>
              <a:rPr lang="en-GB" dirty="0">
                <a:ea typeface="+mn-lt"/>
                <a:cs typeface="+mn-lt"/>
              </a:rPr>
              <a:t>• Questions can be read to pupils in the maths papers but no support is given </a:t>
            </a:r>
            <a:endParaRPr lang="en-GB">
              <a:ea typeface="+mn-lt"/>
              <a:cs typeface="+mn-lt"/>
            </a:endParaRPr>
          </a:p>
          <a:p>
            <a:pPr marL="0" indent="0">
              <a:buNone/>
            </a:pPr>
            <a:r>
              <a:rPr lang="en-GB" dirty="0">
                <a:ea typeface="+mn-lt"/>
                <a:cs typeface="+mn-lt"/>
              </a:rPr>
              <a:t>• Children who are working significantly below the expected level do not have to sit the tests; teachers will discuss this with parents in the parent teacher meetings. A full teacher assessment will be made instead. </a:t>
            </a:r>
            <a:endParaRPr lang="en-GB">
              <a:cs typeface="Calibri"/>
            </a:endParaRPr>
          </a:p>
        </p:txBody>
      </p:sp>
    </p:spTree>
    <p:extLst>
      <p:ext uri="{BB962C8B-B14F-4D97-AF65-F5344CB8AC3E}">
        <p14:creationId xmlns:p14="http://schemas.microsoft.com/office/powerpoint/2010/main" val="10833493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14294E-E9D4-B490-DD55-5BEDAB2BFF87}"/>
              </a:ext>
            </a:extLst>
          </p:cNvPr>
          <p:cNvSpPr>
            <a:spLocks noGrp="1"/>
          </p:cNvSpPr>
          <p:nvPr>
            <p:ph type="title"/>
          </p:nvPr>
        </p:nvSpPr>
        <p:spPr/>
        <p:txBody>
          <a:bodyPr/>
          <a:lstStyle/>
          <a:p>
            <a:r>
              <a:rPr lang="en-GB" dirty="0">
                <a:ea typeface="+mj-lt"/>
                <a:cs typeface="+mj-lt"/>
              </a:rPr>
              <a:t>What happens if pupils perform differently during the test?</a:t>
            </a:r>
            <a:endParaRPr lang="en-US" dirty="0">
              <a:ea typeface="+mj-lt"/>
              <a:cs typeface="+mj-lt"/>
            </a:endParaRPr>
          </a:p>
        </p:txBody>
      </p:sp>
      <p:sp>
        <p:nvSpPr>
          <p:cNvPr id="3" name="Content Placeholder 2">
            <a:extLst>
              <a:ext uri="{FF2B5EF4-FFF2-40B4-BE49-F238E27FC236}">
                <a16:creationId xmlns:a16="http://schemas.microsoft.com/office/drawing/2014/main" id="{4ECC260F-0AF6-3C74-A87F-460E6D8644AA}"/>
              </a:ext>
            </a:extLst>
          </p:cNvPr>
          <p:cNvSpPr>
            <a:spLocks noGrp="1"/>
          </p:cNvSpPr>
          <p:nvPr>
            <p:ph idx="1"/>
          </p:nvPr>
        </p:nvSpPr>
        <p:spPr/>
        <p:txBody>
          <a:bodyPr vert="horz" lIns="91440" tIns="45720" rIns="91440" bIns="45720" rtlCol="0" anchor="t">
            <a:normAutofit/>
          </a:bodyPr>
          <a:lstStyle/>
          <a:p>
            <a:pPr marL="0" indent="0">
              <a:buNone/>
            </a:pPr>
            <a:r>
              <a:rPr lang="en-GB" dirty="0">
                <a:ea typeface="+mn-lt"/>
                <a:cs typeface="+mn-lt"/>
              </a:rPr>
              <a:t> • If the test and teacher judgements differ from each other, then the teacher assessment will override the test results. </a:t>
            </a:r>
          </a:p>
          <a:p>
            <a:pPr marL="0" indent="0">
              <a:buNone/>
            </a:pPr>
            <a:endParaRPr lang="en-GB" dirty="0">
              <a:cs typeface="Calibri" panose="020F0502020204030204"/>
            </a:endParaRPr>
          </a:p>
        </p:txBody>
      </p:sp>
    </p:spTree>
    <p:extLst>
      <p:ext uri="{BB962C8B-B14F-4D97-AF65-F5344CB8AC3E}">
        <p14:creationId xmlns:p14="http://schemas.microsoft.com/office/powerpoint/2010/main" val="17803070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93FD20-51F9-27F7-0F3C-33412782FB56}"/>
              </a:ext>
            </a:extLst>
          </p:cNvPr>
          <p:cNvSpPr>
            <a:spLocks noGrp="1"/>
          </p:cNvSpPr>
          <p:nvPr>
            <p:ph type="title"/>
          </p:nvPr>
        </p:nvSpPr>
        <p:spPr/>
        <p:txBody>
          <a:bodyPr/>
          <a:lstStyle/>
          <a:p>
            <a:r>
              <a:rPr lang="en-GB" dirty="0">
                <a:ea typeface="+mj-lt"/>
                <a:cs typeface="+mj-lt"/>
              </a:rPr>
              <a:t>How to support your child</a:t>
            </a:r>
            <a:endParaRPr lang="en-US" dirty="0">
              <a:ea typeface="+mj-lt"/>
              <a:cs typeface="+mj-lt"/>
            </a:endParaRPr>
          </a:p>
        </p:txBody>
      </p:sp>
      <p:sp>
        <p:nvSpPr>
          <p:cNvPr id="3" name="Content Placeholder 2">
            <a:extLst>
              <a:ext uri="{FF2B5EF4-FFF2-40B4-BE49-F238E27FC236}">
                <a16:creationId xmlns:a16="http://schemas.microsoft.com/office/drawing/2014/main" id="{396C1C76-1C4D-4F93-1417-BCC1E1CE1056}"/>
              </a:ext>
            </a:extLst>
          </p:cNvPr>
          <p:cNvSpPr>
            <a:spLocks noGrp="1"/>
          </p:cNvSpPr>
          <p:nvPr>
            <p:ph idx="1"/>
          </p:nvPr>
        </p:nvSpPr>
        <p:spPr/>
        <p:txBody>
          <a:bodyPr vert="horz" lIns="91440" tIns="45720" rIns="91440" bIns="45720" rtlCol="0" anchor="t">
            <a:normAutofit fontScale="92500" lnSpcReduction="20000"/>
          </a:bodyPr>
          <a:lstStyle/>
          <a:p>
            <a:pPr marL="0" indent="0">
              <a:buNone/>
            </a:pPr>
            <a:r>
              <a:rPr lang="en-GB" dirty="0">
                <a:ea typeface="+mn-lt"/>
                <a:cs typeface="+mn-lt"/>
              </a:rPr>
              <a:t>• Regular reading of different genres and developing good comprehension skills-Predict, evaluate, infer etc. </a:t>
            </a:r>
          </a:p>
          <a:p>
            <a:pPr marL="0" indent="0">
              <a:buNone/>
            </a:pPr>
            <a:r>
              <a:rPr lang="en-GB" dirty="0">
                <a:ea typeface="+mn-lt"/>
                <a:cs typeface="+mn-lt"/>
              </a:rPr>
              <a:t>• Practise key mathematical concepts-all 4 operations and develop problem solving </a:t>
            </a:r>
            <a:endParaRPr lang="en-GB">
              <a:ea typeface="+mn-lt"/>
              <a:cs typeface="+mn-lt"/>
            </a:endParaRPr>
          </a:p>
          <a:p>
            <a:pPr marL="0" indent="0">
              <a:buNone/>
            </a:pPr>
            <a:r>
              <a:rPr lang="en-GB" dirty="0">
                <a:ea typeface="+mn-lt"/>
                <a:cs typeface="+mn-lt"/>
              </a:rPr>
              <a:t>• Practise neat handwriting at home and writing in a different style of genres. Encourage your child to ‘show off’ the different skills they have learnt, read their work when it is finished and improve it through editing.</a:t>
            </a:r>
          </a:p>
          <a:p>
            <a:pPr marL="0" indent="0">
              <a:buNone/>
            </a:pPr>
            <a:r>
              <a:rPr lang="en-GB">
                <a:cs typeface="Calibri"/>
              </a:rPr>
              <a:t>All past papers are online.</a:t>
            </a:r>
            <a:endParaRPr lang="en-GB" dirty="0">
              <a:cs typeface="Calibri"/>
            </a:endParaRPr>
          </a:p>
          <a:p>
            <a:pPr marL="0" indent="0">
              <a:buNone/>
            </a:pPr>
            <a:r>
              <a:rPr lang="en-GB">
                <a:cs typeface="Calibri"/>
              </a:rPr>
              <a:t>You can buy resources from publishers such as CGP: </a:t>
            </a:r>
            <a:r>
              <a:rPr lang="en-GB" dirty="0">
                <a:ea typeface="+mn-lt"/>
                <a:cs typeface="+mn-lt"/>
                <a:hlinkClick r:id="rId2"/>
              </a:rPr>
              <a:t>https://www.cgpbooks.co.uk/primary-books/ks1/maths-english/em2b11-complete-ks1-maths-english-sat-buster</a:t>
            </a:r>
            <a:endParaRPr lang="en-GB" dirty="0">
              <a:cs typeface="Calibri"/>
            </a:endParaRPr>
          </a:p>
          <a:p>
            <a:pPr marL="0" indent="0">
              <a:buNone/>
            </a:pPr>
            <a:r>
              <a:rPr lang="en-GB">
                <a:ea typeface="+mn-lt"/>
                <a:cs typeface="+mn-lt"/>
              </a:rPr>
              <a:t>Twinkl has great resources too.</a:t>
            </a:r>
            <a:endParaRPr lang="en-GB" dirty="0">
              <a:ea typeface="+mn-lt"/>
              <a:cs typeface="+mn-lt"/>
            </a:endParaRPr>
          </a:p>
        </p:txBody>
      </p:sp>
    </p:spTree>
    <p:extLst>
      <p:ext uri="{BB962C8B-B14F-4D97-AF65-F5344CB8AC3E}">
        <p14:creationId xmlns:p14="http://schemas.microsoft.com/office/powerpoint/2010/main" val="18403015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7D024CF-53C1-757E-FBB0-29160190CB24}"/>
              </a:ext>
            </a:extLst>
          </p:cNvPr>
          <p:cNvSpPr>
            <a:spLocks noGrp="1"/>
          </p:cNvSpPr>
          <p:nvPr>
            <p:ph type="title"/>
          </p:nvPr>
        </p:nvSpPr>
        <p:spPr>
          <a:xfrm>
            <a:off x="686834" y="1153572"/>
            <a:ext cx="3200400" cy="4461163"/>
          </a:xfrm>
        </p:spPr>
        <p:txBody>
          <a:bodyPr>
            <a:normAutofit/>
          </a:bodyPr>
          <a:lstStyle/>
          <a:p>
            <a:r>
              <a:rPr lang="en-GB">
                <a:solidFill>
                  <a:srgbClr val="FFFFFF"/>
                </a:solidFill>
                <a:ea typeface="+mj-lt"/>
                <a:cs typeface="+mj-lt"/>
              </a:rPr>
              <a:t>Aims</a:t>
            </a:r>
            <a:endParaRPr lang="en-US">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8F14C4CC-9FB8-032F-48CA-71C771353D88}"/>
              </a:ext>
            </a:extLst>
          </p:cNvPr>
          <p:cNvSpPr>
            <a:spLocks noGrp="1"/>
          </p:cNvSpPr>
          <p:nvPr>
            <p:ph idx="1"/>
          </p:nvPr>
        </p:nvSpPr>
        <p:spPr>
          <a:xfrm>
            <a:off x="4447308" y="591344"/>
            <a:ext cx="6906491" cy="5585619"/>
          </a:xfrm>
        </p:spPr>
        <p:txBody>
          <a:bodyPr vert="horz" lIns="91440" tIns="45720" rIns="91440" bIns="45720" rtlCol="0" anchor="ctr">
            <a:normAutofit/>
          </a:bodyPr>
          <a:lstStyle/>
          <a:p>
            <a:pPr marL="0" indent="0">
              <a:buNone/>
            </a:pPr>
            <a:r>
              <a:rPr lang="en-GB" dirty="0">
                <a:ea typeface="+mn-lt"/>
                <a:cs typeface="+mn-lt"/>
              </a:rPr>
              <a:t>• To know what the SATs are </a:t>
            </a:r>
          </a:p>
          <a:p>
            <a:pPr marL="0" indent="0">
              <a:buNone/>
            </a:pPr>
            <a:r>
              <a:rPr lang="en-GB" dirty="0">
                <a:ea typeface="+mn-lt"/>
                <a:cs typeface="+mn-lt"/>
              </a:rPr>
              <a:t>• To find out what we mean by teacher assessment </a:t>
            </a:r>
          </a:p>
          <a:p>
            <a:pPr marL="0" indent="0">
              <a:buNone/>
            </a:pPr>
            <a:r>
              <a:rPr lang="en-GB" dirty="0">
                <a:ea typeface="+mn-lt"/>
                <a:cs typeface="+mn-lt"/>
              </a:rPr>
              <a:t>• Know which subjects children will be tested in </a:t>
            </a:r>
            <a:endParaRPr lang="en-GB">
              <a:ea typeface="+mn-lt"/>
              <a:cs typeface="+mn-lt"/>
            </a:endParaRPr>
          </a:p>
          <a:p>
            <a:pPr marL="0" indent="0">
              <a:buNone/>
            </a:pPr>
            <a:r>
              <a:rPr lang="en-GB" dirty="0">
                <a:ea typeface="+mn-lt"/>
                <a:cs typeface="+mn-lt"/>
              </a:rPr>
              <a:t>• Share expectations for the end of Year 2 </a:t>
            </a:r>
          </a:p>
          <a:p>
            <a:pPr marL="0" indent="0">
              <a:buNone/>
            </a:pPr>
            <a:r>
              <a:rPr lang="en-GB" dirty="0">
                <a:ea typeface="+mn-lt"/>
                <a:cs typeface="+mn-lt"/>
              </a:rPr>
              <a:t>• Understand how to support your child </a:t>
            </a:r>
            <a:endParaRPr lang="en-GB">
              <a:cs typeface="Calibri" panose="020F0502020204030204"/>
            </a:endParaRPr>
          </a:p>
        </p:txBody>
      </p:sp>
    </p:spTree>
    <p:extLst>
      <p:ext uri="{BB962C8B-B14F-4D97-AF65-F5344CB8AC3E}">
        <p14:creationId xmlns:p14="http://schemas.microsoft.com/office/powerpoint/2010/main" val="8651013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35B5A-87B5-EF72-1B32-236324FC4426}"/>
              </a:ext>
            </a:extLst>
          </p:cNvPr>
          <p:cNvSpPr>
            <a:spLocks noGrp="1"/>
          </p:cNvSpPr>
          <p:nvPr>
            <p:ph type="title"/>
          </p:nvPr>
        </p:nvSpPr>
        <p:spPr>
          <a:xfrm>
            <a:off x="648929" y="629266"/>
            <a:ext cx="4944152" cy="1622321"/>
          </a:xfrm>
        </p:spPr>
        <p:txBody>
          <a:bodyPr>
            <a:normAutofit/>
          </a:bodyPr>
          <a:lstStyle/>
          <a:p>
            <a:r>
              <a:rPr lang="en-GB" dirty="0">
                <a:ea typeface="+mj-lt"/>
                <a:cs typeface="+mj-lt"/>
              </a:rPr>
              <a:t>What are the SATs? </a:t>
            </a:r>
            <a:endParaRPr lang="en-US" dirty="0"/>
          </a:p>
        </p:txBody>
      </p:sp>
      <p:sp>
        <p:nvSpPr>
          <p:cNvPr id="3" name="Content Placeholder 2">
            <a:extLst>
              <a:ext uri="{FF2B5EF4-FFF2-40B4-BE49-F238E27FC236}">
                <a16:creationId xmlns:a16="http://schemas.microsoft.com/office/drawing/2014/main" id="{7C8685BD-C708-D788-09D4-8FFB39988040}"/>
              </a:ext>
            </a:extLst>
          </p:cNvPr>
          <p:cNvSpPr>
            <a:spLocks noGrp="1"/>
          </p:cNvSpPr>
          <p:nvPr>
            <p:ph idx="1"/>
          </p:nvPr>
        </p:nvSpPr>
        <p:spPr>
          <a:xfrm>
            <a:off x="648930" y="1930400"/>
            <a:ext cx="4944151" cy="4293419"/>
          </a:xfrm>
        </p:spPr>
        <p:txBody>
          <a:bodyPr vert="horz" lIns="91440" tIns="45720" rIns="91440" bIns="45720" rtlCol="0" anchor="t">
            <a:normAutofit fontScale="92500" lnSpcReduction="10000"/>
          </a:bodyPr>
          <a:lstStyle/>
          <a:p>
            <a:pPr marL="0" indent="0">
              <a:buNone/>
            </a:pPr>
            <a:r>
              <a:rPr lang="en-GB" sz="2200" dirty="0">
                <a:ea typeface="+mn-lt"/>
                <a:cs typeface="+mn-lt"/>
              </a:rPr>
              <a:t>• The KS1 tests are designed to assess the children’s knowledge and understanding of the key stage one programmes of study in English and Maths. </a:t>
            </a:r>
            <a:endParaRPr lang="en-GB" sz="2200">
              <a:ea typeface="+mn-lt"/>
              <a:cs typeface="+mn-lt"/>
            </a:endParaRPr>
          </a:p>
          <a:p>
            <a:pPr marL="0" indent="0">
              <a:buNone/>
            </a:pPr>
            <a:r>
              <a:rPr lang="en-GB" sz="2200" dirty="0">
                <a:ea typeface="+mn-lt"/>
                <a:cs typeface="+mn-lt"/>
              </a:rPr>
              <a:t>• They provide evidence of children’s attainment. </a:t>
            </a:r>
          </a:p>
          <a:p>
            <a:pPr marL="0" indent="0">
              <a:buNone/>
            </a:pPr>
            <a:r>
              <a:rPr lang="en-GB" sz="2200" dirty="0">
                <a:ea typeface="+mn-lt"/>
                <a:cs typeface="+mn-lt"/>
              </a:rPr>
              <a:t>• Teachers administer tests to help them arrive at a secure judgement for their final teacher assessment at the end of KS1.</a:t>
            </a:r>
          </a:p>
          <a:p>
            <a:pPr marL="0" indent="0">
              <a:buNone/>
            </a:pPr>
            <a:r>
              <a:rPr lang="en-GB" sz="2200" i="1" dirty="0">
                <a:cs typeface="Calibri" panose="020F0502020204030204"/>
              </a:rPr>
              <a:t>We will confirm with you closer to the time the exact dates we plan to administer the tests in May. Sometimes we have done it over several weeks in small groups, other times we have done it in larger groups over a week. This depends on the needs of the cohort.</a:t>
            </a:r>
          </a:p>
        </p:txBody>
      </p:sp>
      <p:sp>
        <p:nvSpPr>
          <p:cNvPr id="9" name="Rectangle 8">
            <a:extLst>
              <a:ext uri="{FF2B5EF4-FFF2-40B4-BE49-F238E27FC236}">
                <a16:creationId xmlns:a16="http://schemas.microsoft.com/office/drawing/2014/main" id="{46F7435D-E3DB-47B1-BA61-B00ACC83A9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2950" y="0"/>
            <a:ext cx="609905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9">
            <a:extLst>
              <a:ext uri="{FF2B5EF4-FFF2-40B4-BE49-F238E27FC236}">
                <a16:creationId xmlns:a16="http://schemas.microsoft.com/office/drawing/2014/main" id="{F263A0B5-F8C4-4116-809F-78A768EA79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77582" y="557784"/>
            <a:ext cx="5130204"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4" descr="Text&#10;&#10;Description automatically generated">
            <a:extLst>
              <a:ext uri="{FF2B5EF4-FFF2-40B4-BE49-F238E27FC236}">
                <a16:creationId xmlns:a16="http://schemas.microsoft.com/office/drawing/2014/main" id="{DB11AA63-08B8-DFDE-74A5-C764AB919D1A}"/>
              </a:ext>
            </a:extLst>
          </p:cNvPr>
          <p:cNvPicPr>
            <a:picLocks noChangeAspect="1"/>
          </p:cNvPicPr>
          <p:nvPr/>
        </p:nvPicPr>
        <p:blipFill>
          <a:blip r:embed="rId2"/>
          <a:stretch>
            <a:fillRect/>
          </a:stretch>
        </p:blipFill>
        <p:spPr>
          <a:xfrm>
            <a:off x="7190521" y="833418"/>
            <a:ext cx="3903907" cy="5187917"/>
          </a:xfrm>
          <a:prstGeom prst="rect">
            <a:avLst/>
          </a:prstGeom>
          <a:effectLst/>
        </p:spPr>
      </p:pic>
    </p:spTree>
    <p:extLst>
      <p:ext uri="{BB962C8B-B14F-4D97-AF65-F5344CB8AC3E}">
        <p14:creationId xmlns:p14="http://schemas.microsoft.com/office/powerpoint/2010/main" val="568131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983999-3D4D-FAEC-62AC-D8D2E231C7F1}"/>
              </a:ext>
            </a:extLst>
          </p:cNvPr>
          <p:cNvSpPr>
            <a:spLocks noGrp="1"/>
          </p:cNvSpPr>
          <p:nvPr>
            <p:ph type="title"/>
          </p:nvPr>
        </p:nvSpPr>
        <p:spPr/>
        <p:txBody>
          <a:bodyPr/>
          <a:lstStyle/>
          <a:p>
            <a:r>
              <a:rPr lang="en-GB" dirty="0">
                <a:ea typeface="+mj-lt"/>
                <a:cs typeface="+mj-lt"/>
              </a:rPr>
              <a:t>Teacher assessment</a:t>
            </a:r>
            <a:endParaRPr lang="en-US" dirty="0"/>
          </a:p>
        </p:txBody>
      </p:sp>
      <p:sp>
        <p:nvSpPr>
          <p:cNvPr id="3" name="Content Placeholder 2">
            <a:extLst>
              <a:ext uri="{FF2B5EF4-FFF2-40B4-BE49-F238E27FC236}">
                <a16:creationId xmlns:a16="http://schemas.microsoft.com/office/drawing/2014/main" id="{931BF880-611C-5B38-C25D-79D1638FB8C8}"/>
              </a:ext>
            </a:extLst>
          </p:cNvPr>
          <p:cNvSpPr>
            <a:spLocks noGrp="1"/>
          </p:cNvSpPr>
          <p:nvPr>
            <p:ph idx="1"/>
          </p:nvPr>
        </p:nvSpPr>
        <p:spPr/>
        <p:txBody>
          <a:bodyPr vert="horz" lIns="91440" tIns="45720" rIns="91440" bIns="45720" rtlCol="0" anchor="t">
            <a:normAutofit/>
          </a:bodyPr>
          <a:lstStyle/>
          <a:p>
            <a:pPr marL="0" indent="0">
              <a:buNone/>
            </a:pPr>
            <a:r>
              <a:rPr lang="en-GB" dirty="0">
                <a:ea typeface="+mn-lt"/>
                <a:cs typeface="+mn-lt"/>
              </a:rPr>
              <a:t> • Teachers make regular assessments to understand how children are progressing-these are called teacher assessments </a:t>
            </a:r>
          </a:p>
          <a:p>
            <a:pPr marL="0" indent="0">
              <a:buNone/>
            </a:pPr>
            <a:r>
              <a:rPr lang="en-GB" dirty="0">
                <a:ea typeface="+mn-lt"/>
                <a:cs typeface="+mn-lt"/>
              </a:rPr>
              <a:t>• Final judgements are made towards the end of the Summer term</a:t>
            </a:r>
          </a:p>
          <a:p>
            <a:pPr marL="0" indent="0">
              <a:buNone/>
            </a:pPr>
            <a:r>
              <a:rPr lang="en-GB" dirty="0">
                <a:ea typeface="+mn-lt"/>
                <a:cs typeface="+mn-lt"/>
              </a:rPr>
              <a:t>• Teacher assessments are collected from evidence in children's books, independent work samples and observations. </a:t>
            </a:r>
            <a:endParaRPr lang="en-GB">
              <a:ea typeface="+mn-lt"/>
              <a:cs typeface="+mn-lt"/>
            </a:endParaRPr>
          </a:p>
          <a:p>
            <a:pPr marL="0" indent="0">
              <a:buNone/>
            </a:pPr>
            <a:r>
              <a:rPr lang="en-GB" dirty="0">
                <a:ea typeface="+mn-lt"/>
                <a:cs typeface="+mn-lt"/>
              </a:rPr>
              <a:t>• The school will formally report the data to Tower Hamlets, some schools will be moderated </a:t>
            </a:r>
          </a:p>
          <a:p>
            <a:pPr marL="0" indent="0">
              <a:buNone/>
            </a:pPr>
            <a:r>
              <a:rPr lang="en-GB" dirty="0">
                <a:ea typeface="+mn-lt"/>
                <a:cs typeface="+mn-lt"/>
              </a:rPr>
              <a:t>• The tests serve only as evidence on teacher's judgements, but it is the teacher assessment which is the most important of all</a:t>
            </a:r>
            <a:endParaRPr lang="en-GB">
              <a:cs typeface="Calibri" panose="020F0502020204030204"/>
            </a:endParaRPr>
          </a:p>
        </p:txBody>
      </p:sp>
    </p:spTree>
    <p:extLst>
      <p:ext uri="{BB962C8B-B14F-4D97-AF65-F5344CB8AC3E}">
        <p14:creationId xmlns:p14="http://schemas.microsoft.com/office/powerpoint/2010/main" val="30297136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77531-9204-AF42-E390-810F0FC8FADB}"/>
              </a:ext>
            </a:extLst>
          </p:cNvPr>
          <p:cNvSpPr>
            <a:spLocks noGrp="1"/>
          </p:cNvSpPr>
          <p:nvPr>
            <p:ph type="title"/>
          </p:nvPr>
        </p:nvSpPr>
        <p:spPr/>
        <p:txBody>
          <a:bodyPr/>
          <a:lstStyle/>
          <a:p>
            <a:r>
              <a:rPr lang="en-GB" dirty="0">
                <a:ea typeface="+mj-lt"/>
                <a:cs typeface="+mj-lt"/>
              </a:rPr>
              <a:t>What do teachers assess?</a:t>
            </a:r>
            <a:endParaRPr lang="en-US" dirty="0">
              <a:ea typeface="+mj-lt"/>
              <a:cs typeface="+mj-lt"/>
            </a:endParaRPr>
          </a:p>
        </p:txBody>
      </p:sp>
      <p:sp>
        <p:nvSpPr>
          <p:cNvPr id="3" name="Content Placeholder 2">
            <a:extLst>
              <a:ext uri="{FF2B5EF4-FFF2-40B4-BE49-F238E27FC236}">
                <a16:creationId xmlns:a16="http://schemas.microsoft.com/office/drawing/2014/main" id="{96550804-1849-A3FB-B3E6-32800F34FCBC}"/>
              </a:ext>
            </a:extLst>
          </p:cNvPr>
          <p:cNvSpPr>
            <a:spLocks noGrp="1"/>
          </p:cNvSpPr>
          <p:nvPr>
            <p:ph idx="1"/>
          </p:nvPr>
        </p:nvSpPr>
        <p:spPr/>
        <p:txBody>
          <a:bodyPr vert="horz" lIns="91440" tIns="45720" rIns="91440" bIns="45720" rtlCol="0" anchor="t">
            <a:normAutofit/>
          </a:bodyPr>
          <a:lstStyle/>
          <a:p>
            <a:pPr marL="0" indent="0">
              <a:buNone/>
            </a:pPr>
            <a:r>
              <a:rPr lang="en-GB" dirty="0">
                <a:ea typeface="+mn-lt"/>
                <a:cs typeface="+mn-lt"/>
              </a:rPr>
              <a:t>• Reading</a:t>
            </a:r>
          </a:p>
          <a:p>
            <a:pPr marL="0" indent="0">
              <a:buNone/>
            </a:pPr>
            <a:r>
              <a:rPr lang="en-GB" dirty="0">
                <a:ea typeface="+mn-lt"/>
                <a:cs typeface="+mn-lt"/>
              </a:rPr>
              <a:t>• Writing (no test) </a:t>
            </a:r>
          </a:p>
          <a:p>
            <a:pPr marL="0" indent="0">
              <a:buNone/>
            </a:pPr>
            <a:r>
              <a:rPr lang="en-GB" dirty="0">
                <a:ea typeface="+mn-lt"/>
                <a:cs typeface="+mn-lt"/>
              </a:rPr>
              <a:t>• Mathematics </a:t>
            </a:r>
          </a:p>
          <a:p>
            <a:pPr marL="0" indent="0">
              <a:buNone/>
            </a:pPr>
            <a:r>
              <a:rPr lang="en-GB" dirty="0">
                <a:ea typeface="+mn-lt"/>
                <a:cs typeface="+mn-lt"/>
              </a:rPr>
              <a:t>• Science (no test) </a:t>
            </a:r>
            <a:endParaRPr lang="en-GB" dirty="0">
              <a:cs typeface="Calibri"/>
            </a:endParaRPr>
          </a:p>
        </p:txBody>
      </p:sp>
    </p:spTree>
    <p:extLst>
      <p:ext uri="{BB962C8B-B14F-4D97-AF65-F5344CB8AC3E}">
        <p14:creationId xmlns:p14="http://schemas.microsoft.com/office/powerpoint/2010/main" val="30332459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D7E65D-7360-AB1F-5DB4-74A6CDF8E807}"/>
              </a:ext>
            </a:extLst>
          </p:cNvPr>
          <p:cNvSpPr>
            <a:spLocks noGrp="1"/>
          </p:cNvSpPr>
          <p:nvPr>
            <p:ph type="title"/>
          </p:nvPr>
        </p:nvSpPr>
        <p:spPr/>
        <p:txBody>
          <a:bodyPr/>
          <a:lstStyle/>
          <a:p>
            <a:r>
              <a:rPr lang="en-GB" dirty="0">
                <a:ea typeface="+mj-lt"/>
                <a:cs typeface="+mj-lt"/>
              </a:rPr>
              <a:t>Assessment Levels</a:t>
            </a:r>
            <a:endParaRPr lang="en-US" dirty="0">
              <a:ea typeface="+mj-lt"/>
              <a:cs typeface="+mj-lt"/>
            </a:endParaRPr>
          </a:p>
        </p:txBody>
      </p:sp>
      <p:sp>
        <p:nvSpPr>
          <p:cNvPr id="3" name="Content Placeholder 2">
            <a:extLst>
              <a:ext uri="{FF2B5EF4-FFF2-40B4-BE49-F238E27FC236}">
                <a16:creationId xmlns:a16="http://schemas.microsoft.com/office/drawing/2014/main" id="{4D3AE55E-53FF-7957-DCDD-036B43FE1652}"/>
              </a:ext>
            </a:extLst>
          </p:cNvPr>
          <p:cNvSpPr>
            <a:spLocks noGrp="1"/>
          </p:cNvSpPr>
          <p:nvPr>
            <p:ph idx="1"/>
          </p:nvPr>
        </p:nvSpPr>
        <p:spPr/>
        <p:txBody>
          <a:bodyPr vert="horz" lIns="91440" tIns="45720" rIns="91440" bIns="45720" rtlCol="0" anchor="t">
            <a:normAutofit/>
          </a:bodyPr>
          <a:lstStyle/>
          <a:p>
            <a:pPr marL="0" indent="0">
              <a:buNone/>
            </a:pPr>
            <a:r>
              <a:rPr lang="en-GB" dirty="0">
                <a:ea typeface="+mn-lt"/>
                <a:cs typeface="+mn-lt"/>
              </a:rPr>
              <a:t> At the end of Key Stage 1, most children are expected to work at national expectations. </a:t>
            </a:r>
          </a:p>
          <a:p>
            <a:pPr marL="0" indent="0">
              <a:buNone/>
            </a:pPr>
            <a:r>
              <a:rPr lang="en-GB" dirty="0">
                <a:ea typeface="+mn-lt"/>
                <a:cs typeface="+mn-lt"/>
              </a:rPr>
              <a:t>Levelled numbers are no longer given but broken down like this: </a:t>
            </a:r>
          </a:p>
          <a:p>
            <a:r>
              <a:rPr lang="en-GB" dirty="0">
                <a:ea typeface="+mn-lt"/>
                <a:cs typeface="+mn-lt"/>
              </a:rPr>
              <a:t>Working below national expectations</a:t>
            </a:r>
          </a:p>
          <a:p>
            <a:pPr marL="0" indent="0">
              <a:buNone/>
            </a:pPr>
            <a:r>
              <a:rPr lang="en-GB" dirty="0">
                <a:ea typeface="+mn-lt"/>
                <a:cs typeface="+mn-lt"/>
              </a:rPr>
              <a:t>• Working towards the national expectations </a:t>
            </a:r>
            <a:endParaRPr lang="en-GB">
              <a:ea typeface="+mn-lt"/>
              <a:cs typeface="+mn-lt"/>
            </a:endParaRPr>
          </a:p>
          <a:p>
            <a:pPr marL="0" indent="0">
              <a:buNone/>
            </a:pPr>
            <a:r>
              <a:rPr lang="en-GB" dirty="0">
                <a:ea typeface="+mn-lt"/>
                <a:cs typeface="+mn-lt"/>
              </a:rPr>
              <a:t>• Working at the national expectations </a:t>
            </a:r>
            <a:endParaRPr lang="en-GB">
              <a:ea typeface="+mn-lt"/>
              <a:cs typeface="+mn-lt"/>
            </a:endParaRPr>
          </a:p>
          <a:p>
            <a:pPr marL="0" indent="0">
              <a:buNone/>
            </a:pPr>
            <a:r>
              <a:rPr lang="en-GB" dirty="0">
                <a:ea typeface="+mn-lt"/>
                <a:cs typeface="+mn-lt"/>
              </a:rPr>
              <a:t>• Working at greater depth</a:t>
            </a:r>
            <a:endParaRPr lang="en-GB" dirty="0">
              <a:cs typeface="Calibri" panose="020F0502020204030204"/>
            </a:endParaRPr>
          </a:p>
        </p:txBody>
      </p:sp>
    </p:spTree>
    <p:extLst>
      <p:ext uri="{BB962C8B-B14F-4D97-AF65-F5344CB8AC3E}">
        <p14:creationId xmlns:p14="http://schemas.microsoft.com/office/powerpoint/2010/main" val="33903406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618D27-255D-5018-4D5D-0877126F8D11}"/>
              </a:ext>
            </a:extLst>
          </p:cNvPr>
          <p:cNvSpPr>
            <a:spLocks noGrp="1"/>
          </p:cNvSpPr>
          <p:nvPr>
            <p:ph type="title"/>
          </p:nvPr>
        </p:nvSpPr>
        <p:spPr/>
        <p:txBody>
          <a:bodyPr/>
          <a:lstStyle/>
          <a:p>
            <a:r>
              <a:rPr lang="en-GB" dirty="0">
                <a:ea typeface="+mj-lt"/>
                <a:cs typeface="+mj-lt"/>
              </a:rPr>
              <a:t>What do the SATs consist of? </a:t>
            </a:r>
            <a:endParaRPr lang="en-US" dirty="0">
              <a:ea typeface="+mj-lt"/>
              <a:cs typeface="+mj-lt"/>
            </a:endParaRPr>
          </a:p>
        </p:txBody>
      </p:sp>
      <p:sp>
        <p:nvSpPr>
          <p:cNvPr id="3" name="Content Placeholder 2">
            <a:extLst>
              <a:ext uri="{FF2B5EF4-FFF2-40B4-BE49-F238E27FC236}">
                <a16:creationId xmlns:a16="http://schemas.microsoft.com/office/drawing/2014/main" id="{50F33271-30AD-1F07-6DFC-263850701EDB}"/>
              </a:ext>
            </a:extLst>
          </p:cNvPr>
          <p:cNvSpPr>
            <a:spLocks noGrp="1"/>
          </p:cNvSpPr>
          <p:nvPr>
            <p:ph idx="1"/>
          </p:nvPr>
        </p:nvSpPr>
        <p:spPr/>
        <p:txBody>
          <a:bodyPr vert="horz" lIns="91440" tIns="45720" rIns="91440" bIns="45720" rtlCol="0" anchor="t">
            <a:normAutofit/>
          </a:bodyPr>
          <a:lstStyle/>
          <a:p>
            <a:pPr marL="0" indent="0">
              <a:buNone/>
            </a:pPr>
            <a:r>
              <a:rPr lang="en-GB" dirty="0">
                <a:ea typeface="+mn-lt"/>
                <a:cs typeface="+mn-lt"/>
              </a:rPr>
              <a:t>• Mathematics-2 papers </a:t>
            </a:r>
          </a:p>
          <a:p>
            <a:pPr marL="0" indent="0">
              <a:buNone/>
            </a:pPr>
            <a:r>
              <a:rPr lang="en-GB" dirty="0">
                <a:ea typeface="+mn-lt"/>
                <a:cs typeface="+mn-lt"/>
              </a:rPr>
              <a:t>Calculation-4 operations </a:t>
            </a:r>
          </a:p>
          <a:p>
            <a:pPr marL="0" indent="0">
              <a:buNone/>
            </a:pPr>
            <a:r>
              <a:rPr lang="en-GB" dirty="0">
                <a:ea typeface="+mn-lt"/>
                <a:cs typeface="+mn-lt"/>
              </a:rPr>
              <a:t> Reasoning using the 4 operations including measures, shapes and data handling </a:t>
            </a:r>
            <a:endParaRPr lang="en-GB">
              <a:ea typeface="+mn-lt"/>
              <a:cs typeface="+mn-lt"/>
            </a:endParaRPr>
          </a:p>
          <a:p>
            <a:pPr marL="0" indent="0">
              <a:buNone/>
            </a:pPr>
            <a:r>
              <a:rPr lang="en-GB" dirty="0">
                <a:ea typeface="+mn-lt"/>
                <a:cs typeface="+mn-lt"/>
              </a:rPr>
              <a:t>Reading-2 papers </a:t>
            </a:r>
          </a:p>
          <a:p>
            <a:pPr marL="0" indent="0">
              <a:buNone/>
            </a:pPr>
            <a:r>
              <a:rPr lang="en-GB" dirty="0">
                <a:ea typeface="+mn-lt"/>
                <a:cs typeface="+mn-lt"/>
              </a:rPr>
              <a:t>Basic comprehension and text </a:t>
            </a:r>
          </a:p>
          <a:p>
            <a:pPr marL="0" indent="0">
              <a:buNone/>
            </a:pPr>
            <a:r>
              <a:rPr lang="en-GB" dirty="0">
                <a:ea typeface="+mn-lt"/>
                <a:cs typeface="+mn-lt"/>
              </a:rPr>
              <a:t> Complex reading strategies explored with more ambitious text Writing-Independent pieces of work across the year</a:t>
            </a:r>
            <a:endParaRPr lang="en-GB">
              <a:cs typeface="Calibri" panose="020F0502020204030204"/>
            </a:endParaRPr>
          </a:p>
        </p:txBody>
      </p:sp>
    </p:spTree>
    <p:extLst>
      <p:ext uri="{BB962C8B-B14F-4D97-AF65-F5344CB8AC3E}">
        <p14:creationId xmlns:p14="http://schemas.microsoft.com/office/powerpoint/2010/main" val="13967855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2">
            <a:extLst>
              <a:ext uri="{FF2B5EF4-FFF2-40B4-BE49-F238E27FC236}">
                <a16:creationId xmlns:a16="http://schemas.microsoft.com/office/drawing/2014/main" id="{21516CB1-E8C8-4751-B6A6-46B2D1E72A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98FE2FB-B45C-8027-C224-727743D72256}"/>
              </a:ext>
            </a:extLst>
          </p:cNvPr>
          <p:cNvSpPr>
            <a:spLocks noGrp="1"/>
          </p:cNvSpPr>
          <p:nvPr>
            <p:ph type="title"/>
          </p:nvPr>
        </p:nvSpPr>
        <p:spPr>
          <a:xfrm>
            <a:off x="429768" y="411480"/>
            <a:ext cx="11131298" cy="1106424"/>
          </a:xfrm>
        </p:spPr>
        <p:txBody>
          <a:bodyPr>
            <a:normAutofit/>
          </a:bodyPr>
          <a:lstStyle/>
          <a:p>
            <a:r>
              <a:rPr lang="en-US" sz="3600">
                <a:hlinkClick r:id="rId2"/>
              </a:rPr>
              <a:t>Key stage 1 tests: 2022 mathematics test materials - GOV.UK (www.gov.uk)</a:t>
            </a:r>
            <a:endParaRPr lang="en-US" sz="3600"/>
          </a:p>
        </p:txBody>
      </p:sp>
      <p:sp>
        <p:nvSpPr>
          <p:cNvPr id="20" name="Rectangle 14">
            <a:extLst>
              <a:ext uri="{FF2B5EF4-FFF2-40B4-BE49-F238E27FC236}">
                <a16:creationId xmlns:a16="http://schemas.microsoft.com/office/drawing/2014/main" id="{90C0C0D1-E79A-41FF-8322-256F6DD149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85216"/>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5" descr="Chart&#10;&#10;Description automatically generated">
            <a:extLst>
              <a:ext uri="{FF2B5EF4-FFF2-40B4-BE49-F238E27FC236}">
                <a16:creationId xmlns:a16="http://schemas.microsoft.com/office/drawing/2014/main" id="{3F8B6283-131C-816F-A0F3-267EA1CE4A8A}"/>
              </a:ext>
            </a:extLst>
          </p:cNvPr>
          <p:cNvPicPr>
            <a:picLocks noChangeAspect="1"/>
          </p:cNvPicPr>
          <p:nvPr/>
        </p:nvPicPr>
        <p:blipFill rotWithShape="1">
          <a:blip r:embed="rId3"/>
          <a:srcRect r="1106" b="-4"/>
          <a:stretch/>
        </p:blipFill>
        <p:spPr>
          <a:xfrm>
            <a:off x="429767" y="1721922"/>
            <a:ext cx="3419856" cy="4520560"/>
          </a:xfrm>
          <a:prstGeom prst="rect">
            <a:avLst/>
          </a:prstGeom>
        </p:spPr>
      </p:pic>
      <p:pic>
        <p:nvPicPr>
          <p:cNvPr id="6" name="Picture 6" descr="Graphical user interface, text, application&#10;&#10;Description automatically generated">
            <a:extLst>
              <a:ext uri="{FF2B5EF4-FFF2-40B4-BE49-F238E27FC236}">
                <a16:creationId xmlns:a16="http://schemas.microsoft.com/office/drawing/2014/main" id="{DCB1CF1D-C910-8B86-E6C4-EC9C00A21B10}"/>
              </a:ext>
            </a:extLst>
          </p:cNvPr>
          <p:cNvPicPr>
            <a:picLocks noChangeAspect="1"/>
          </p:cNvPicPr>
          <p:nvPr/>
        </p:nvPicPr>
        <p:blipFill rotWithShape="1">
          <a:blip r:embed="rId4"/>
          <a:srcRect l="1814" r="2096" b="-4"/>
          <a:stretch/>
        </p:blipFill>
        <p:spPr>
          <a:xfrm>
            <a:off x="4226837" y="1721922"/>
            <a:ext cx="3420596" cy="4520560"/>
          </a:xfrm>
          <a:prstGeom prst="rect">
            <a:avLst/>
          </a:prstGeom>
        </p:spPr>
      </p:pic>
      <p:sp useBgFill="1">
        <p:nvSpPr>
          <p:cNvPr id="21" name="Rectangle 16">
            <a:extLst>
              <a:ext uri="{FF2B5EF4-FFF2-40B4-BE49-F238E27FC236}">
                <a16:creationId xmlns:a16="http://schemas.microsoft.com/office/drawing/2014/main" id="{395FA420-5595-49D1-9D5F-79EC43B555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24648" y="1721922"/>
            <a:ext cx="3609143" cy="4520560"/>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Picture 7" descr="Diagram&#10;&#10;Description automatically generated">
            <a:extLst>
              <a:ext uri="{FF2B5EF4-FFF2-40B4-BE49-F238E27FC236}">
                <a16:creationId xmlns:a16="http://schemas.microsoft.com/office/drawing/2014/main" id="{8F253F72-2DE1-1ED5-A5CC-C4BED34605A9}"/>
              </a:ext>
            </a:extLst>
          </p:cNvPr>
          <p:cNvPicPr>
            <a:picLocks noGrp="1" noChangeAspect="1"/>
          </p:cNvPicPr>
          <p:nvPr>
            <p:ph idx="1"/>
          </p:nvPr>
        </p:nvPicPr>
        <p:blipFill>
          <a:blip r:embed="rId5"/>
          <a:stretch>
            <a:fillRect/>
          </a:stretch>
        </p:blipFill>
        <p:spPr>
          <a:xfrm>
            <a:off x="7767927" y="1812453"/>
            <a:ext cx="4129138" cy="4596673"/>
          </a:xfrm>
        </p:spPr>
      </p:pic>
    </p:spTree>
    <p:extLst>
      <p:ext uri="{BB962C8B-B14F-4D97-AF65-F5344CB8AC3E}">
        <p14:creationId xmlns:p14="http://schemas.microsoft.com/office/powerpoint/2010/main" val="22075016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C429C2-5636-B19F-F2CE-067B7689BEFF}"/>
              </a:ext>
            </a:extLst>
          </p:cNvPr>
          <p:cNvSpPr>
            <a:spLocks noGrp="1"/>
          </p:cNvSpPr>
          <p:nvPr>
            <p:ph type="title"/>
          </p:nvPr>
        </p:nvSpPr>
        <p:spPr/>
        <p:txBody>
          <a:bodyPr/>
          <a:lstStyle/>
          <a:p>
            <a:r>
              <a:rPr lang="en-GB" dirty="0">
                <a:ea typeface="+mj-lt"/>
                <a:cs typeface="+mj-lt"/>
                <a:hlinkClick r:id="rId2"/>
              </a:rPr>
              <a:t>Key stage 1 tests: 2022 English reading test materials - GOV.UK (www.gov.uk)</a:t>
            </a:r>
            <a:endParaRPr lang="en-US"/>
          </a:p>
        </p:txBody>
      </p:sp>
      <p:pic>
        <p:nvPicPr>
          <p:cNvPr id="4" name="Picture 4" descr="A picture containing diagram&#10;&#10;Description automatically generated">
            <a:extLst>
              <a:ext uri="{FF2B5EF4-FFF2-40B4-BE49-F238E27FC236}">
                <a16:creationId xmlns:a16="http://schemas.microsoft.com/office/drawing/2014/main" id="{8242F020-D386-2FB0-02D0-3A03FBED7134}"/>
              </a:ext>
            </a:extLst>
          </p:cNvPr>
          <p:cNvPicPr>
            <a:picLocks noGrp="1" noChangeAspect="1"/>
          </p:cNvPicPr>
          <p:nvPr>
            <p:ph idx="1"/>
          </p:nvPr>
        </p:nvPicPr>
        <p:blipFill>
          <a:blip r:embed="rId3"/>
          <a:stretch>
            <a:fillRect/>
          </a:stretch>
        </p:blipFill>
        <p:spPr>
          <a:xfrm>
            <a:off x="373480" y="1926348"/>
            <a:ext cx="4667250" cy="3829050"/>
          </a:xfrm>
        </p:spPr>
      </p:pic>
      <p:pic>
        <p:nvPicPr>
          <p:cNvPr id="5" name="Picture 5" descr="Graphical user interface, application, Teams&#10;&#10;Description automatically generated">
            <a:extLst>
              <a:ext uri="{FF2B5EF4-FFF2-40B4-BE49-F238E27FC236}">
                <a16:creationId xmlns:a16="http://schemas.microsoft.com/office/drawing/2014/main" id="{20E8518A-2BDE-9C96-85D5-90B455813061}"/>
              </a:ext>
            </a:extLst>
          </p:cNvPr>
          <p:cNvPicPr>
            <a:picLocks noChangeAspect="1"/>
          </p:cNvPicPr>
          <p:nvPr/>
        </p:nvPicPr>
        <p:blipFill>
          <a:blip r:embed="rId4"/>
          <a:stretch>
            <a:fillRect/>
          </a:stretch>
        </p:blipFill>
        <p:spPr>
          <a:xfrm>
            <a:off x="4975058" y="2150075"/>
            <a:ext cx="3254542" cy="4152033"/>
          </a:xfrm>
          <a:prstGeom prst="rect">
            <a:avLst/>
          </a:prstGeom>
        </p:spPr>
      </p:pic>
      <p:pic>
        <p:nvPicPr>
          <p:cNvPr id="6" name="Picture 6" descr="Graphical user interface, application&#10;&#10;Description automatically generated">
            <a:extLst>
              <a:ext uri="{FF2B5EF4-FFF2-40B4-BE49-F238E27FC236}">
                <a16:creationId xmlns:a16="http://schemas.microsoft.com/office/drawing/2014/main" id="{CFB0C4E3-151F-B18F-E9E2-B56F6E75253C}"/>
              </a:ext>
            </a:extLst>
          </p:cNvPr>
          <p:cNvPicPr>
            <a:picLocks noChangeAspect="1"/>
          </p:cNvPicPr>
          <p:nvPr/>
        </p:nvPicPr>
        <p:blipFill>
          <a:blip r:embed="rId5"/>
          <a:stretch>
            <a:fillRect/>
          </a:stretch>
        </p:blipFill>
        <p:spPr>
          <a:xfrm>
            <a:off x="8484269" y="2177982"/>
            <a:ext cx="2743200" cy="3685142"/>
          </a:xfrm>
          <a:prstGeom prst="rect">
            <a:avLst/>
          </a:prstGeom>
        </p:spPr>
      </p:pic>
    </p:spTree>
    <p:extLst>
      <p:ext uri="{BB962C8B-B14F-4D97-AF65-F5344CB8AC3E}">
        <p14:creationId xmlns:p14="http://schemas.microsoft.com/office/powerpoint/2010/main" val="353185971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b49d0f3e-5ef5-44c1-80f1-1c19bf123570">
      <Terms xmlns="http://schemas.microsoft.com/office/infopath/2007/PartnerControls"/>
    </lcf76f155ced4ddcb4097134ff3c332f>
    <Order0 xmlns="b49d0f3e-5ef5-44c1-80f1-1c19bf123570" xsi:nil="true"/>
    <TaxCatchAll xmlns="eb27a475-cf7b-47c0-b115-4a699e078a2f"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2E2DCEEE7E218478270A2EDA8B657BA" ma:contentTypeVersion="19" ma:contentTypeDescription="Create a new document." ma:contentTypeScope="" ma:versionID="6f918a0bdf818782dd8d084be62a0f1d">
  <xsd:schema xmlns:xsd="http://www.w3.org/2001/XMLSchema" xmlns:xs="http://www.w3.org/2001/XMLSchema" xmlns:p="http://schemas.microsoft.com/office/2006/metadata/properties" xmlns:ns2="b49d0f3e-5ef5-44c1-80f1-1c19bf123570" xmlns:ns3="eb27a475-cf7b-47c0-b115-4a699e078a2f" targetNamespace="http://schemas.microsoft.com/office/2006/metadata/properties" ma:root="true" ma:fieldsID="d546c597ea2e3e4640032fc74e889055" ns2:_="" ns3:_="">
    <xsd:import namespace="b49d0f3e-5ef5-44c1-80f1-1c19bf123570"/>
    <xsd:import namespace="eb27a475-cf7b-47c0-b115-4a699e078a2f"/>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element ref="ns3:SharedWithUsers" minOccurs="0"/>
                <xsd:element ref="ns3:SharedWithDetails" minOccurs="0"/>
                <xsd:element ref="ns2:MediaServiceAutoKeyPoints" minOccurs="0"/>
                <xsd:element ref="ns2:MediaServiceKeyPoints" minOccurs="0"/>
                <xsd:element ref="ns2:MediaServiceDateTaken" minOccurs="0"/>
                <xsd:element ref="ns2:MediaServiceLocation" minOccurs="0"/>
                <xsd:element ref="ns2:MediaLengthInSeconds" minOccurs="0"/>
                <xsd:element ref="ns3:TaxCatchAll" minOccurs="0"/>
                <xsd:element ref="ns2:lcf76f155ced4ddcb4097134ff3c332f" minOccurs="0"/>
                <xsd:element ref="ns2:Order0"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49d0f3e-5ef5-44c1-80f1-1c19bf12357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c3136c22-bca5-447f-82e6-c735fc7127a8" ma:termSetId="09814cd3-568e-fe90-9814-8d621ff8fb84" ma:anchorId="fba54fb3-c3e1-fe81-a776-ca4b69148c4d" ma:open="true" ma:isKeyword="false">
      <xsd:complexType>
        <xsd:sequence>
          <xsd:element ref="pc:Terms" minOccurs="0" maxOccurs="1"/>
        </xsd:sequence>
      </xsd:complexType>
    </xsd:element>
    <xsd:element name="Order0" ma:index="24" nillable="true" ma:displayName="Order" ma:format="Dropdown" ma:internalName="Order0" ma:percentage="FALSE">
      <xsd:simpleType>
        <xsd:restriction base="dms:Number"/>
      </xsd:simpleType>
    </xsd:element>
  </xsd:schema>
  <xsd:schema xmlns:xsd="http://www.w3.org/2001/XMLSchema" xmlns:xs="http://www.w3.org/2001/XMLSchema" xmlns:dms="http://schemas.microsoft.com/office/2006/documentManagement/types" xmlns:pc="http://schemas.microsoft.com/office/infopath/2007/PartnerControls" targetNamespace="eb27a475-cf7b-47c0-b115-4a699e078a2f"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99785d9f-b879-4975-be03-e76b4c670934}" ma:internalName="TaxCatchAll" ma:showField="CatchAllData" ma:web="eb27a475-cf7b-47c0-b115-4a699e078a2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D24C8A2-2BFC-457D-8234-3BF42984B4F5}">
  <ds:schemaRefs>
    <ds:schemaRef ds:uri="http://schemas.microsoft.com/office/2006/metadata/properties"/>
    <ds:schemaRef ds:uri="http://schemas.microsoft.com/office/infopath/2007/PartnerControls"/>
    <ds:schemaRef ds:uri="b49d0f3e-5ef5-44c1-80f1-1c19bf123570"/>
    <ds:schemaRef ds:uri="eb27a475-cf7b-47c0-b115-4a699e078a2f"/>
  </ds:schemaRefs>
</ds:datastoreItem>
</file>

<file path=customXml/itemProps2.xml><?xml version="1.0" encoding="utf-8"?>
<ds:datastoreItem xmlns:ds="http://schemas.openxmlformats.org/officeDocument/2006/customXml" ds:itemID="{7E4065F1-4427-412E-A219-6A1FD2E45E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49d0f3e-5ef5-44c1-80f1-1c19bf123570"/>
    <ds:schemaRef ds:uri="eb27a475-cf7b-47c0-b115-4a699e078a2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4F3E826-66E5-40F3-A5AA-97662E95F3D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Key Stage 1 SATs workshop</vt:lpstr>
      <vt:lpstr>Aims</vt:lpstr>
      <vt:lpstr>What are the SATs? </vt:lpstr>
      <vt:lpstr>Teacher assessment</vt:lpstr>
      <vt:lpstr>What do teachers assess?</vt:lpstr>
      <vt:lpstr>Assessment Levels</vt:lpstr>
      <vt:lpstr>What do the SATs consist of? </vt:lpstr>
      <vt:lpstr>Key stage 1 tests: 2022 mathematics test materials - GOV.UK (www.gov.uk)</vt:lpstr>
      <vt:lpstr>Key stage 1 tests: 2022 English reading test materials - GOV.UK (www.gov.uk)</vt:lpstr>
      <vt:lpstr>Moderation</vt:lpstr>
      <vt:lpstr>What happens if pupils perform differently during the test?</vt:lpstr>
      <vt:lpstr>How to support your child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106</cp:revision>
  <dcterms:created xsi:type="dcterms:W3CDTF">2023-01-16T15:31:15Z</dcterms:created>
  <dcterms:modified xsi:type="dcterms:W3CDTF">2023-01-20T15:00:55Z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0x01010042E2DCEEE7E218478270A2EDA8B657BA</vt:lpwstr>
  </property>
  <property fmtid="{D5CDD505-2E9C-101B-9397-08002B2CF9AE}" pid="3" name="MediaServiceImageTags">
    <vt:lpwstr/>
  </property>
</Properties>
</file>