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80" r:id="rId5"/>
    <p:sldId id="281" r:id="rId6"/>
    <p:sldId id="259" r:id="rId7"/>
    <p:sldId id="282" r:id="rId8"/>
    <p:sldId id="278" r:id="rId9"/>
  </p:sldIdLst>
  <p:sldSz cx="9144000" cy="6858000" type="screen4x3"/>
  <p:notesSz cx="6808788" cy="9940925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2" roundtripDataSignature="AMtx7miyMTpdar1+oSyJajjjOM1oGgJc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938CEF-2175-4642-960F-B1181C226EE9}">
  <a:tblStyle styleId="{38938CEF-2175-4642-960F-B1181C226EE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45" autoAdjust="0"/>
  </p:normalViewPr>
  <p:slideViewPr>
    <p:cSldViewPr snapToGrid="0">
      <p:cViewPr varScale="1">
        <p:scale>
          <a:sx n="99" d="100"/>
          <a:sy n="99" d="100"/>
        </p:scale>
        <p:origin x="19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36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6738" y="1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1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0" name="Google Shape;60;p2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3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3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3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4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3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1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23:notes"/>
          <p:cNvSpPr txBox="1">
            <a:spLocks noGrp="1"/>
          </p:cNvSpPr>
          <p:nvPr>
            <p:ph type="sldNum" idx="12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59668" y="6356351"/>
            <a:ext cx="38220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4278252" y="6356351"/>
            <a:ext cx="576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457200" y="6356351"/>
            <a:ext cx="3822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4282805" y="6353868"/>
            <a:ext cx="576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59668" y="6356351"/>
            <a:ext cx="38220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4278252" y="6356351"/>
            <a:ext cx="576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ftr" idx="11"/>
          </p:nvPr>
        </p:nvSpPr>
        <p:spPr>
          <a:xfrm>
            <a:off x="459668" y="6356351"/>
            <a:ext cx="38220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4278252" y="6356351"/>
            <a:ext cx="576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59668" y="6356351"/>
            <a:ext cx="38220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4278252" y="6356351"/>
            <a:ext cx="576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59668" y="6356351"/>
            <a:ext cx="38220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4278252" y="6356351"/>
            <a:ext cx="576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ftr" idx="11"/>
          </p:nvPr>
        </p:nvSpPr>
        <p:spPr>
          <a:xfrm>
            <a:off x="459668" y="6356351"/>
            <a:ext cx="38220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ldNum" idx="12"/>
          </p:nvPr>
        </p:nvSpPr>
        <p:spPr>
          <a:xfrm>
            <a:off x="4278252" y="6356351"/>
            <a:ext cx="576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jp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7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2" y="1365250"/>
            <a:ext cx="7886700" cy="443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2" y="402242"/>
            <a:ext cx="2427316" cy="515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04" y="178472"/>
            <a:ext cx="865696" cy="865696"/>
          </a:xfrm>
          <a:prstGeom prst="rect">
            <a:avLst/>
          </a:prstGeom>
        </p:spPr>
      </p:pic>
      <p:pic>
        <p:nvPicPr>
          <p:cNvPr id="3" name="Introductory video (primary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302" y="6122601"/>
            <a:ext cx="406400" cy="406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88">
        <p:fade/>
      </p:transition>
    </mc:Choice>
    <mc:Fallback xmlns="">
      <p:transition spd="med" advTm="13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</a:pPr>
            <a:r>
              <a:rPr lang="en-GB" dirty="0"/>
              <a:t>What do we offer?</a:t>
            </a:r>
            <a:endParaRPr dirty="0"/>
          </a:p>
        </p:txBody>
      </p:sp>
      <p:sp>
        <p:nvSpPr>
          <p:cNvPr id="63" name="Google Shape;63;p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One-to-one interventions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Group interventions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Workshops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98" y="2513566"/>
            <a:ext cx="3375902" cy="18989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8"/>
    </mc:Choice>
    <mc:Fallback xmlns="">
      <p:transition spd="slow" advTm="20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</a:pPr>
            <a:r>
              <a:rPr lang="en-GB" dirty="0"/>
              <a:t>One-to-one interventions</a:t>
            </a:r>
            <a:endParaRPr dirty="0"/>
          </a:p>
        </p:txBody>
      </p:sp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457202" y="1052737"/>
            <a:ext cx="8229600" cy="548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Work with parents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Anxiety (aged 5 – 11)</a:t>
            </a:r>
          </a:p>
          <a:p>
            <a:pPr marL="800100" lvl="1" algn="just">
              <a:spcBef>
                <a:spcPts val="0"/>
              </a:spcBef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Nervous or shy</a:t>
            </a:r>
          </a:p>
          <a:p>
            <a:pPr marL="800100" lvl="1" algn="just">
              <a:spcBef>
                <a:spcPts val="0"/>
              </a:spcBef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Worries about family or friends</a:t>
            </a:r>
          </a:p>
          <a:p>
            <a:pPr marL="800100" lvl="1" algn="just">
              <a:spcBef>
                <a:spcPts val="0"/>
              </a:spcBef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Fears of animals or the dark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Behaviour (aged 4 – 8)</a:t>
            </a:r>
          </a:p>
          <a:p>
            <a:pPr marL="800100" lvl="1" algn="just">
              <a:spcBef>
                <a:spcPts val="0"/>
              </a:spcBef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Frequent tantrums</a:t>
            </a:r>
          </a:p>
          <a:p>
            <a:pPr marL="800100" lvl="1" algn="just">
              <a:spcBef>
                <a:spcPts val="0"/>
              </a:spcBef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Difficulty following rules</a:t>
            </a:r>
          </a:p>
          <a:p>
            <a:pPr marL="800100" lvl="1" algn="just">
              <a:spcBef>
                <a:spcPts val="0"/>
              </a:spcBef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Overly physical</a:t>
            </a:r>
          </a:p>
          <a:p>
            <a:pPr marL="800100" lvl="1" algn="just">
              <a:spcBef>
                <a:spcPts val="0"/>
              </a:spcBef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algn="just">
              <a:spcBef>
                <a:spcPts val="0"/>
              </a:spcBef>
              <a:buClr>
                <a:schemeClr val="dk2"/>
              </a:buClr>
              <a:buSzPts val="3200"/>
            </a:pPr>
            <a:r>
              <a:rPr lang="en-GB" dirty="0">
                <a:solidFill>
                  <a:schemeClr val="dk2"/>
                </a:solidFill>
              </a:rPr>
              <a:t>8 – 10 weeks; 1 hour per session each week</a:t>
            </a:r>
            <a:endParaRPr lang="en-GB" dirty="0"/>
          </a:p>
          <a:p>
            <a:pPr marL="342900" algn="just">
              <a:spcBef>
                <a:spcPts val="0"/>
              </a:spcBef>
              <a:buClr>
                <a:schemeClr val="dk2"/>
              </a:buClr>
              <a:buSzPts val="3200"/>
            </a:pPr>
            <a:endParaRPr dirty="0"/>
          </a:p>
          <a:p>
            <a:pPr marL="342900" lvl="0" indent="-1397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94"/>
    </mc:Choice>
    <mc:Fallback xmlns="">
      <p:transition spd="slow" advTm="63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</a:pPr>
            <a:r>
              <a:rPr lang="en-GB" dirty="0"/>
              <a:t>Group interventions</a:t>
            </a:r>
            <a:endParaRPr dirty="0"/>
          </a:p>
        </p:txBody>
      </p:sp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457202" y="1275347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Directly to whole classes or smaller groups of students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Delivered as a lesson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6 sessions, one a week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Emotion regulation to better understand and manage emotions</a:t>
            </a:r>
            <a:endParaRPr dirty="0"/>
          </a:p>
          <a:p>
            <a:pPr marL="342900" lvl="0" indent="-1397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4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7"/>
    </mc:Choice>
    <mc:Fallback xmlns="">
      <p:transition spd="slow" advTm="30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</a:pPr>
            <a:r>
              <a:rPr lang="en-GB" dirty="0"/>
              <a:t>Workshops</a:t>
            </a:r>
            <a:endParaRPr dirty="0"/>
          </a:p>
        </p:txBody>
      </p:sp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457202" y="1275347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algn="just">
              <a:spcBef>
                <a:spcPts val="0"/>
              </a:spcBef>
              <a:buClr>
                <a:schemeClr val="dk2"/>
              </a:buClr>
              <a:buSzPts val="3200"/>
            </a:pPr>
            <a:r>
              <a:rPr lang="en-GB" dirty="0">
                <a:solidFill>
                  <a:schemeClr val="dk2"/>
                </a:solidFill>
              </a:rPr>
              <a:t>Larger group sessions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algn="just">
              <a:spcBef>
                <a:spcPts val="0"/>
              </a:spcBef>
              <a:buClr>
                <a:schemeClr val="dk2"/>
              </a:buClr>
              <a:buSzPts val="3200"/>
            </a:pPr>
            <a:r>
              <a:rPr lang="en-GB" dirty="0">
                <a:solidFill>
                  <a:schemeClr val="dk2"/>
                </a:solidFill>
              </a:rPr>
              <a:t>Parents or staff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One-off, but sometimes as a short series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dk2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Mental health awareness, managing your child’s anxiety, transitions, identifying mental health needs, positive parenting and behaviour, and lots more.</a:t>
            </a:r>
            <a:endParaRPr dirty="0"/>
          </a:p>
          <a:p>
            <a:pPr marL="342900" lvl="0" indent="-1397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3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0"/>
    </mc:Choice>
    <mc:Fallback xmlns="">
      <p:transition spd="slow" advTm="3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0;p3"/>
          <p:cNvSpPr txBox="1">
            <a:spLocks/>
          </p:cNvSpPr>
          <p:nvPr/>
        </p:nvSpPr>
        <p:spPr>
          <a:xfrm>
            <a:off x="467544" y="48375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dirty="0"/>
              <a:t>Who will I work with?</a:t>
            </a:r>
          </a:p>
        </p:txBody>
      </p:sp>
      <p:sp>
        <p:nvSpPr>
          <p:cNvPr id="8" name="Google Shape;71;p3"/>
          <p:cNvSpPr txBox="1">
            <a:spLocks noGrp="1"/>
          </p:cNvSpPr>
          <p:nvPr>
            <p:ph type="body" idx="1"/>
          </p:nvPr>
        </p:nvSpPr>
        <p:spPr>
          <a:xfrm>
            <a:off x="457202" y="1263315"/>
            <a:ext cx="8229600" cy="526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Education Wellbeing Practitioner (EWP)</a:t>
            </a: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                                     </a:t>
            </a:r>
            <a:r>
              <a:rPr lang="en-GB" dirty="0">
                <a:solidFill>
                  <a:schemeClr val="bg2"/>
                </a:solidFill>
              </a:rPr>
              <a:t>Rachael                                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5"/>
          <a:stretch/>
        </p:blipFill>
        <p:spPr>
          <a:xfrm>
            <a:off x="3157759" y="2126400"/>
            <a:ext cx="2828486" cy="35436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9"/>
    </mc:Choice>
    <mc:Fallback xmlns="">
      <p:transition spd="slow" advTm="2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457202" y="1"/>
            <a:ext cx="7307943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</a:pPr>
            <a:r>
              <a:rPr lang="en-GB" dirty="0"/>
              <a:t>Know a student who needs support?</a:t>
            </a:r>
            <a:endParaRPr dirty="0"/>
          </a:p>
        </p:txBody>
      </p:sp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457202" y="1275347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dk2"/>
                </a:solidFill>
              </a:rPr>
              <a:t>Please speak to the parent/carer about filling out an application form</a:t>
            </a: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bg2"/>
                </a:solidFill>
              </a:rPr>
              <a:t>Basic info (name, D.O.B etc.)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bg2"/>
              </a:solidFill>
            </a:endParaRPr>
          </a:p>
          <a:p>
            <a:pPr marL="342900">
              <a:spcBef>
                <a:spcPts val="0"/>
              </a:spcBef>
              <a:buClr>
                <a:schemeClr val="dk2"/>
              </a:buClr>
              <a:buSzPts val="3200"/>
            </a:pPr>
            <a:r>
              <a:rPr lang="en-GB" dirty="0">
                <a:solidFill>
                  <a:schemeClr val="bg2"/>
                </a:solidFill>
              </a:rPr>
              <a:t>Brief description of what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student needs support with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GB" dirty="0">
              <a:solidFill>
                <a:schemeClr val="bg2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GB" dirty="0">
                <a:solidFill>
                  <a:schemeClr val="bg2"/>
                </a:solidFill>
              </a:rPr>
              <a:t>Hand into SLT or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school link (if known)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000" y="1961099"/>
            <a:ext cx="3059100" cy="42746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7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8"/>
    </mc:Choice>
    <mc:Fallback xmlns="">
      <p:transition spd="slow" advTm="3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>
            <a:spLocks noGrp="1"/>
          </p:cNvSpPr>
          <p:nvPr>
            <p:ph type="body" idx="1"/>
          </p:nvPr>
        </p:nvSpPr>
        <p:spPr>
          <a:xfrm>
            <a:off x="611560" y="1618676"/>
            <a:ext cx="81472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r>
              <a:rPr lang="en-GB" sz="8000" dirty="0"/>
              <a:t> </a:t>
            </a:r>
            <a:r>
              <a:rPr lang="en-GB" sz="5400" b="1" dirty="0">
                <a:solidFill>
                  <a:schemeClr val="dk2"/>
                </a:solidFill>
              </a:rPr>
              <a:t>Thank you for watching!</a:t>
            </a:r>
            <a:endParaRPr sz="5400" b="1" dirty="0">
              <a:solidFill>
                <a:schemeClr val="dk2"/>
              </a:solidFill>
            </a:endParaRPr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828" y="310169"/>
            <a:ext cx="243840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0" y="139258"/>
            <a:ext cx="865696" cy="86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23" y="3388467"/>
            <a:ext cx="4666990" cy="26251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9"/>
    </mc:Choice>
    <mc:Fallback xmlns="">
      <p:transition spd="slow" advTm="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2.1|1.9|15.1|3.4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2|2.4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|2.9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2.5|4.9|1.7|4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20051</TotalTime>
  <Words>210</Words>
  <Application>Microsoft Office PowerPoint</Application>
  <PresentationFormat>On-screen Show (4:3)</PresentationFormat>
  <Paragraphs>67</Paragraphs>
  <Slides>8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What do we offer?</vt:lpstr>
      <vt:lpstr>One-to-one interventions</vt:lpstr>
      <vt:lpstr>Group interventions</vt:lpstr>
      <vt:lpstr>Workshops</vt:lpstr>
      <vt:lpstr>PowerPoint Presentation</vt:lpstr>
      <vt:lpstr>Know a student who needs support?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Pickin</dc:creator>
  <cp:lastModifiedBy>RAbrahams</cp:lastModifiedBy>
  <cp:revision>23</cp:revision>
  <dcterms:created xsi:type="dcterms:W3CDTF">2018-03-13T10:58:59Z</dcterms:created>
  <dcterms:modified xsi:type="dcterms:W3CDTF">2021-02-08T16:58:07Z</dcterms:modified>
</cp:coreProperties>
</file>