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4"/>
  </p:notesMasterIdLst>
  <p:handoutMasterIdLst>
    <p:handoutMasterId r:id="rId35"/>
  </p:handoutMasterIdLst>
  <p:sldIdLst>
    <p:sldId id="256" r:id="rId5"/>
    <p:sldId id="345" r:id="rId6"/>
    <p:sldId id="332" r:id="rId7"/>
    <p:sldId id="339" r:id="rId8"/>
    <p:sldId id="269" r:id="rId9"/>
    <p:sldId id="352" r:id="rId10"/>
    <p:sldId id="343" r:id="rId11"/>
    <p:sldId id="280" r:id="rId12"/>
    <p:sldId id="283" r:id="rId13"/>
    <p:sldId id="333" r:id="rId14"/>
    <p:sldId id="358" r:id="rId15"/>
    <p:sldId id="347" r:id="rId16"/>
    <p:sldId id="348" r:id="rId17"/>
    <p:sldId id="349" r:id="rId18"/>
    <p:sldId id="350" r:id="rId19"/>
    <p:sldId id="351" r:id="rId20"/>
    <p:sldId id="287" r:id="rId21"/>
    <p:sldId id="346" r:id="rId22"/>
    <p:sldId id="353" r:id="rId23"/>
    <p:sldId id="354" r:id="rId24"/>
    <p:sldId id="355" r:id="rId25"/>
    <p:sldId id="356" r:id="rId26"/>
    <p:sldId id="359" r:id="rId27"/>
    <p:sldId id="357" r:id="rId28"/>
    <p:sldId id="360" r:id="rId29"/>
    <p:sldId id="361" r:id="rId30"/>
    <p:sldId id="362" r:id="rId31"/>
    <p:sldId id="344" r:id="rId32"/>
    <p:sldId id="315" r:id="rId3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12D790-215C-39C1-9A3F-1510096EA712}" v="17" dt="2023-05-11T09:58:11.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autoAdjust="0"/>
    <p:restoredTop sz="81040" autoAdjust="0"/>
  </p:normalViewPr>
  <p:slideViewPr>
    <p:cSldViewPr snapToGrid="0">
      <p:cViewPr>
        <p:scale>
          <a:sx n="68" d="100"/>
          <a:sy n="68" d="100"/>
        </p:scale>
        <p:origin x="738" y="-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6130"/>
    </p:cViewPr>
  </p:sorterViewPr>
  <p:notesViewPr>
    <p:cSldViewPr snapToGrid="0">
      <p:cViewPr varScale="1">
        <p:scale>
          <a:sx n="77" d="100"/>
          <a:sy n="77" d="100"/>
        </p:scale>
        <p:origin x="2904"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A74D5D7-2327-435A-B106-82B33AC5B4D4}" type="datetimeFigureOut">
              <a:rPr lang="en-GB" smtClean="0"/>
              <a:t>25/05/2023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2C79962-3427-42F4-9569-6FDD7BFAB252}" type="slidenum">
              <a:rPr lang="en-GB" smtClean="0"/>
              <a:t>‹#›</a:t>
            </a:fld>
            <a:endParaRPr lang="en-GB"/>
          </a:p>
        </p:txBody>
      </p:sp>
    </p:spTree>
    <p:extLst>
      <p:ext uri="{BB962C8B-B14F-4D97-AF65-F5344CB8AC3E}">
        <p14:creationId xmlns:p14="http://schemas.microsoft.com/office/powerpoint/2010/main" val="75462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BF9AECC-4090-498F-83E1-83EB446C1F72}" type="datetimeFigureOut">
              <a:rPr lang="en-GB" smtClean="0"/>
              <a:t>25/05/2023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9951880-6C9B-44C9-8DB3-CCBD698BA6C1}" type="slidenum">
              <a:rPr lang="en-GB" smtClean="0"/>
              <a:t>‹#›</a:t>
            </a:fld>
            <a:endParaRPr lang="en-GB"/>
          </a:p>
        </p:txBody>
      </p:sp>
    </p:spTree>
    <p:extLst>
      <p:ext uri="{BB962C8B-B14F-4D97-AF65-F5344CB8AC3E}">
        <p14:creationId xmlns:p14="http://schemas.microsoft.com/office/powerpoint/2010/main" val="79268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1</a:t>
            </a:fld>
            <a:endParaRPr lang="en-GB"/>
          </a:p>
        </p:txBody>
      </p:sp>
    </p:spTree>
    <p:extLst>
      <p:ext uri="{BB962C8B-B14F-4D97-AF65-F5344CB8AC3E}">
        <p14:creationId xmlns:p14="http://schemas.microsoft.com/office/powerpoint/2010/main" val="423244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11</a:t>
            </a:fld>
            <a:endParaRPr lang="en-GB"/>
          </a:p>
        </p:txBody>
      </p:sp>
    </p:spTree>
    <p:extLst>
      <p:ext uri="{BB962C8B-B14F-4D97-AF65-F5344CB8AC3E}">
        <p14:creationId xmlns:p14="http://schemas.microsoft.com/office/powerpoint/2010/main" val="92957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12</a:t>
            </a:fld>
            <a:endParaRPr lang="en-GB"/>
          </a:p>
        </p:txBody>
      </p:sp>
    </p:spTree>
    <p:extLst>
      <p:ext uri="{BB962C8B-B14F-4D97-AF65-F5344CB8AC3E}">
        <p14:creationId xmlns:p14="http://schemas.microsoft.com/office/powerpoint/2010/main" val="2687766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13</a:t>
            </a:fld>
            <a:endParaRPr lang="en-GB"/>
          </a:p>
        </p:txBody>
      </p:sp>
    </p:spTree>
    <p:extLst>
      <p:ext uri="{BB962C8B-B14F-4D97-AF65-F5344CB8AC3E}">
        <p14:creationId xmlns:p14="http://schemas.microsoft.com/office/powerpoint/2010/main" val="2405590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14</a:t>
            </a:fld>
            <a:endParaRPr lang="en-GB"/>
          </a:p>
        </p:txBody>
      </p:sp>
    </p:spTree>
    <p:extLst>
      <p:ext uri="{BB962C8B-B14F-4D97-AF65-F5344CB8AC3E}">
        <p14:creationId xmlns:p14="http://schemas.microsoft.com/office/powerpoint/2010/main" val="184303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15</a:t>
            </a:fld>
            <a:endParaRPr lang="en-GB"/>
          </a:p>
        </p:txBody>
      </p:sp>
    </p:spTree>
    <p:extLst>
      <p:ext uri="{BB962C8B-B14F-4D97-AF65-F5344CB8AC3E}">
        <p14:creationId xmlns:p14="http://schemas.microsoft.com/office/powerpoint/2010/main" val="2083971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units of study in Jigsaw PSHE. Briefly</a:t>
            </a:r>
            <a:r>
              <a:rPr lang="en-GB" baseline="0" dirty="0"/>
              <a:t> explain what is in each unit/Puzzle:</a:t>
            </a:r>
          </a:p>
          <a:p>
            <a:endParaRPr lang="en-GB" baseline="0" dirty="0"/>
          </a:p>
          <a:p>
            <a:r>
              <a:rPr lang="en-GB" sz="1200" b="1" kern="1200" dirty="0">
                <a:solidFill>
                  <a:schemeClr val="tx1"/>
                </a:solidFill>
                <a:effectLst/>
                <a:latin typeface="+mn-lt"/>
                <a:ea typeface="+mn-ea"/>
                <a:cs typeface="+mn-cs"/>
              </a:rPr>
              <a:t>Being Me In My World</a:t>
            </a:r>
            <a:r>
              <a:rPr lang="en-GB" sz="1200" kern="1200" dirty="0">
                <a:solidFill>
                  <a:schemeClr val="tx1"/>
                </a:solidFill>
                <a:effectLst/>
                <a:latin typeface="+mn-lt"/>
                <a:ea typeface="+mn-ea"/>
                <a:cs typeface="+mn-cs"/>
              </a:rPr>
              <a:t>: A sense of belonging; Welcoming others; Building the positive and nurturing ethos of the class/school; Being part of a school community, a wider community, a global community; Rights (UNCRC) and responsibilities; Working and socialising with others; School Council and pupil voice; The Learning Charter: rights, responsibilities, rewards and consequences.</a:t>
            </a:r>
          </a:p>
          <a:p>
            <a:r>
              <a:rPr lang="en-GB" sz="1200" b="1" kern="1200" dirty="0">
                <a:solidFill>
                  <a:schemeClr val="tx1"/>
                </a:solidFill>
                <a:effectLst/>
                <a:latin typeface="+mn-lt"/>
                <a:ea typeface="+mn-ea"/>
                <a:cs typeface="+mn-cs"/>
              </a:rPr>
              <a:t>Celebrating Difference</a:t>
            </a:r>
            <a:r>
              <a:rPr lang="en-GB" sz="1200" kern="1200" dirty="0">
                <a:solidFill>
                  <a:schemeClr val="tx1"/>
                </a:solidFill>
                <a:effectLst/>
                <a:latin typeface="+mn-lt"/>
                <a:ea typeface="+mn-ea"/>
                <a:cs typeface="+mn-cs"/>
              </a:rPr>
              <a:t>: Similarities and differences – diversity; Appearance, disability, racism, power, friendships, conflict; Accepting everyone’s right to ‘difference’, regardless of their circumstances or choices; </a:t>
            </a:r>
            <a:r>
              <a:rPr lang="en-US" sz="1200" kern="1200" dirty="0">
                <a:solidFill>
                  <a:schemeClr val="tx1"/>
                </a:solidFill>
                <a:effectLst/>
                <a:latin typeface="+mn-lt"/>
                <a:ea typeface="+mn-ea"/>
                <a:cs typeface="+mn-cs"/>
              </a:rPr>
              <a:t>What is ‘normal’?; Bullying – what it is and what it isn’t, including cyber and homophobic bullying.</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Dreams and Goals</a:t>
            </a:r>
            <a:r>
              <a:rPr lang="en-GB" sz="1200" kern="1200" dirty="0">
                <a:solidFill>
                  <a:schemeClr val="tx1"/>
                </a:solidFill>
                <a:effectLst/>
                <a:latin typeface="+mn-lt"/>
                <a:ea typeface="+mn-ea"/>
                <a:cs typeface="+mn-cs"/>
              </a:rPr>
              <a:t>: Hopes and dreams; Goals to success; Learning and personal strengths; Challenges – team work skills and tasks; Overcoming obstacles; Enterprise and fundraising; Experiencing and managing feelings of pride, ambition, disappointment, success; Aspirations – jobs and careers; Dreams and goals of others in different cultures/countries; Dreams for the world . </a:t>
            </a:r>
          </a:p>
          <a:p>
            <a:r>
              <a:rPr lang="en-GB" sz="1200" b="1" kern="1200" dirty="0">
                <a:solidFill>
                  <a:schemeClr val="tx1"/>
                </a:solidFill>
                <a:effectLst/>
                <a:latin typeface="+mn-lt"/>
                <a:ea typeface="+mn-ea"/>
                <a:cs typeface="+mn-cs"/>
              </a:rPr>
              <a:t>Healthy Me</a:t>
            </a:r>
            <a:r>
              <a:rPr lang="en-GB" sz="1200" kern="1200" dirty="0">
                <a:solidFill>
                  <a:schemeClr val="tx1"/>
                </a:solidFill>
                <a:effectLst/>
                <a:latin typeface="+mn-lt"/>
                <a:ea typeface="+mn-ea"/>
                <a:cs typeface="+mn-cs"/>
              </a:rPr>
              <a:t>: Emotional health (Relaxation, being safe, friendships, mental health skills, body image, relationships with food, managing stress) and Physical health (Eating a balanced diet, physical activity, rest and relaxation, keeping clean, drugs and alcohol, being safe, first aid). </a:t>
            </a:r>
          </a:p>
          <a:p>
            <a:r>
              <a:rPr lang="en-GB" sz="1200" b="1" kern="1200" dirty="0">
                <a:solidFill>
                  <a:schemeClr val="tx1"/>
                </a:solidFill>
                <a:effectLst/>
                <a:latin typeface="+mn-lt"/>
                <a:ea typeface="+mn-ea"/>
                <a:cs typeface="+mn-cs"/>
              </a:rPr>
              <a:t>Relationships</a:t>
            </a:r>
            <a:r>
              <a:rPr lang="en-GB" sz="1200" kern="1200" dirty="0">
                <a:solidFill>
                  <a:schemeClr val="tx1"/>
                </a:solidFill>
                <a:effectLst/>
                <a:latin typeface="+mn-lt"/>
                <a:ea typeface="+mn-ea"/>
                <a:cs typeface="+mn-cs"/>
              </a:rPr>
              <a:t>: Families; Friendships; Love and Loss; Memories; Grief cycle; Pets and animals; Safeguarding and keeping safe; Attraction; Assertiveness; Conflict; Own strengths and self-esteem; Cyber safety and social networking; Roles and responsibilities in families; Stereotypes; Communities; Wider communities</a:t>
            </a:r>
          </a:p>
          <a:p>
            <a:r>
              <a:rPr lang="en-GB" sz="1200" b="1" kern="1200" dirty="0">
                <a:solidFill>
                  <a:schemeClr val="tx1"/>
                </a:solidFill>
                <a:effectLst/>
                <a:latin typeface="+mn-lt"/>
                <a:ea typeface="+mn-ea"/>
                <a:cs typeface="+mn-cs"/>
              </a:rPr>
              <a:t>Changing Me</a:t>
            </a:r>
            <a:r>
              <a:rPr lang="en-GB" sz="1200" kern="1200" dirty="0">
                <a:solidFill>
                  <a:schemeClr val="tx1"/>
                </a:solidFill>
                <a:effectLst/>
                <a:latin typeface="+mn-lt"/>
                <a:ea typeface="+mn-ea"/>
                <a:cs typeface="+mn-cs"/>
              </a:rPr>
              <a:t>: Life cycles; How babies are made; My changing body; Puberty; How babies grow; Growing from young to old; Becoming a teenager; Assertiveness; Self-respect; Safeguarding; Family stereotypes; Self and body image; Attraction; Change; Accepting change; Looking ahead; Moving/transition to secondary. </a:t>
            </a:r>
          </a:p>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17</a:t>
            </a:fld>
            <a:endParaRPr lang="en-GB"/>
          </a:p>
        </p:txBody>
      </p:sp>
    </p:spTree>
    <p:extLst>
      <p:ext uri="{BB962C8B-B14F-4D97-AF65-F5344CB8AC3E}">
        <p14:creationId xmlns:p14="http://schemas.microsoft.com/office/powerpoint/2010/main" val="3570496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19</a:t>
            </a:fld>
            <a:endParaRPr lang="en-GB"/>
          </a:p>
        </p:txBody>
      </p:sp>
    </p:spTree>
    <p:extLst>
      <p:ext uri="{BB962C8B-B14F-4D97-AF65-F5344CB8AC3E}">
        <p14:creationId xmlns:p14="http://schemas.microsoft.com/office/powerpoint/2010/main" val="2685017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21</a:t>
            </a:fld>
            <a:endParaRPr lang="en-GB"/>
          </a:p>
        </p:txBody>
      </p:sp>
    </p:spTree>
    <p:extLst>
      <p:ext uri="{BB962C8B-B14F-4D97-AF65-F5344CB8AC3E}">
        <p14:creationId xmlns:p14="http://schemas.microsoft.com/office/powerpoint/2010/main" val="309042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24</a:t>
            </a:fld>
            <a:endParaRPr lang="en-GB"/>
          </a:p>
        </p:txBody>
      </p:sp>
    </p:spTree>
    <p:extLst>
      <p:ext uri="{BB962C8B-B14F-4D97-AF65-F5344CB8AC3E}">
        <p14:creationId xmlns:p14="http://schemas.microsoft.com/office/powerpoint/2010/main" val="2490698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26</a:t>
            </a:fld>
            <a:endParaRPr lang="en-GB"/>
          </a:p>
        </p:txBody>
      </p:sp>
    </p:spTree>
    <p:extLst>
      <p:ext uri="{BB962C8B-B14F-4D97-AF65-F5344CB8AC3E}">
        <p14:creationId xmlns:p14="http://schemas.microsoft.com/office/powerpoint/2010/main" val="152248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2</a:t>
            </a:fld>
            <a:endParaRPr lang="en-GB"/>
          </a:p>
        </p:txBody>
      </p:sp>
    </p:spTree>
    <p:extLst>
      <p:ext uri="{BB962C8B-B14F-4D97-AF65-F5344CB8AC3E}">
        <p14:creationId xmlns:p14="http://schemas.microsoft.com/office/powerpoint/2010/main" val="1844815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27</a:t>
            </a:fld>
            <a:endParaRPr lang="en-GB"/>
          </a:p>
        </p:txBody>
      </p:sp>
    </p:spTree>
    <p:extLst>
      <p:ext uri="{BB962C8B-B14F-4D97-AF65-F5344CB8AC3E}">
        <p14:creationId xmlns:p14="http://schemas.microsoft.com/office/powerpoint/2010/main" val="3258968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Partners in learning – we are seeking to help you by educating children on this topic, we need your help so that if there are any sensitivities we need to be aware of in advance – you let us know what they are,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951880-6C9B-44C9-8DB3-CCBD698BA6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476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It</a:t>
            </a:r>
            <a:r>
              <a:rPr lang="en-GB" baseline="0" dirty="0"/>
              <a:t> is r</a:t>
            </a:r>
            <a:r>
              <a:rPr lang="en-GB" dirty="0"/>
              <a:t>eally important to emphasise how we as adults can often put our own concerns/prejudices,</a:t>
            </a:r>
            <a:r>
              <a:rPr lang="en-GB" baseline="0" dirty="0"/>
              <a:t> etc. on to children and that this can distort the information we give. </a:t>
            </a:r>
            <a:endParaRPr lang="en-GB" dirty="0"/>
          </a:p>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29</a:t>
            </a:fld>
            <a:endParaRPr lang="en-GB"/>
          </a:p>
        </p:txBody>
      </p:sp>
    </p:spTree>
    <p:extLst>
      <p:ext uri="{BB962C8B-B14F-4D97-AF65-F5344CB8AC3E}">
        <p14:creationId xmlns:p14="http://schemas.microsoft.com/office/powerpoint/2010/main" val="127010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Whole new world!</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What</a:t>
            </a:r>
            <a:r>
              <a:rPr lang="en-GB" baseline="0" dirty="0"/>
              <a:t> do we have to consider when it comes to the needs and experiences of today’s children and young people? </a:t>
            </a:r>
            <a:r>
              <a:rPr lang="en-GB" dirty="0"/>
              <a:t>Is</a:t>
            </a:r>
            <a:r>
              <a:rPr lang="en-GB" baseline="0" dirty="0"/>
              <a:t> it very different from ‘in our day’?</a:t>
            </a:r>
            <a:endParaRPr lang="en-GB" dirty="0"/>
          </a:p>
          <a:p>
            <a:r>
              <a:rPr lang="en-GB" baseline="0" dirty="0"/>
              <a:t>NB: the logos are for Facebook, Twitter, Snapchat and Tinder.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3</a:t>
            </a:fld>
            <a:endParaRPr lang="en-GB"/>
          </a:p>
        </p:txBody>
      </p:sp>
    </p:spTree>
    <p:extLst>
      <p:ext uri="{BB962C8B-B14F-4D97-AF65-F5344CB8AC3E}">
        <p14:creationId xmlns:p14="http://schemas.microsoft.com/office/powerpoint/2010/main" val="260960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4</a:t>
            </a:fld>
            <a:endParaRPr lang="en-GB"/>
          </a:p>
        </p:txBody>
      </p:sp>
    </p:spTree>
    <p:extLst>
      <p:ext uri="{BB962C8B-B14F-4D97-AF65-F5344CB8AC3E}">
        <p14:creationId xmlns:p14="http://schemas.microsoft.com/office/powerpoint/2010/main" val="1265872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5</a:t>
            </a:fld>
            <a:endParaRPr lang="en-GB"/>
          </a:p>
        </p:txBody>
      </p:sp>
    </p:spTree>
    <p:extLst>
      <p:ext uri="{BB962C8B-B14F-4D97-AF65-F5344CB8AC3E}">
        <p14:creationId xmlns:p14="http://schemas.microsoft.com/office/powerpoint/2010/main" val="392647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0"/>
              </a:spcAft>
              <a:buClr>
                <a:srgbClr val="92278F"/>
              </a:buClr>
              <a:buSzTx/>
              <a:buFont typeface="Wingdings 2" pitchFamily="18" charset="2"/>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951880-6C9B-44C9-8DB3-CCBD698BA6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57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dirty="0">
                <a:effectLst/>
                <a:latin typeface="Verdana" panose="020B0604030504040204" pitchFamily="34" charset="0"/>
                <a:ea typeface="Calibri" panose="020F0502020204030204" pitchFamily="34" charset="0"/>
                <a:cs typeface="Times New Roman" panose="02020603050405020304" pitchFamily="18" charset="0"/>
              </a:rPr>
              <a:t>Relationships and Sex Education at St Luke’s takes place within Science and PSHE lessons (for Statutory and non-statutory guidance see appendix 1.) </a:t>
            </a:r>
            <a:endParaRPr lang="en-GB" dirty="0"/>
          </a:p>
          <a:p>
            <a:endParaRPr lang="en-GB" dirty="0"/>
          </a:p>
          <a:p>
            <a:r>
              <a:rPr lang="en-GB" dirty="0"/>
              <a:t>Show the difference</a:t>
            </a:r>
            <a:r>
              <a:rPr lang="en-GB" baseline="0" dirty="0"/>
              <a:t> between Science and PSHE – and that there are some overlaps. </a:t>
            </a:r>
          </a:p>
          <a:p>
            <a:endParaRPr lang="en-GB" dirty="0"/>
          </a:p>
          <a:p>
            <a:r>
              <a:rPr lang="en-GB" dirty="0"/>
              <a:t>The wording in bold</a:t>
            </a:r>
            <a:r>
              <a:rPr lang="en-GB" baseline="0" dirty="0"/>
              <a:t> shows this is also taught in KS2.</a:t>
            </a:r>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8</a:t>
            </a:fld>
            <a:endParaRPr lang="en-GB"/>
          </a:p>
        </p:txBody>
      </p:sp>
    </p:spTree>
    <p:extLst>
      <p:ext uri="{BB962C8B-B14F-4D97-AF65-F5344CB8AC3E}">
        <p14:creationId xmlns:p14="http://schemas.microsoft.com/office/powerpoint/2010/main" val="1133963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Show the difference</a:t>
            </a:r>
            <a:r>
              <a:rPr lang="en-GB" baseline="0" dirty="0"/>
              <a:t> between Science and PSHE – and that there are some overlaps.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wording in bold</a:t>
            </a:r>
            <a:r>
              <a:rPr lang="en-GB" baseline="0" dirty="0"/>
              <a:t> shows this is also taught in KS2.</a:t>
            </a:r>
            <a:endParaRPr lang="en-GB" dirty="0"/>
          </a:p>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9</a:t>
            </a:fld>
            <a:endParaRPr lang="en-GB"/>
          </a:p>
        </p:txBody>
      </p:sp>
    </p:spTree>
    <p:extLst>
      <p:ext uri="{BB962C8B-B14F-4D97-AF65-F5344CB8AC3E}">
        <p14:creationId xmlns:p14="http://schemas.microsoft.com/office/powerpoint/2010/main" val="949600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choose to teach this with the Jigsaw scheme.</a:t>
            </a:r>
          </a:p>
          <a:p>
            <a:r>
              <a:rPr lang="en-GB" dirty="0"/>
              <a:t>Plenty of research done – other schools, advice from the LA and other schemes</a:t>
            </a:r>
            <a:r>
              <a:rPr lang="en-GB" baseline="0" dirty="0"/>
              <a:t> and this was the one that we felt was the best.</a:t>
            </a:r>
            <a:r>
              <a:rPr lang="en-GB" dirty="0"/>
              <a:t> </a:t>
            </a:r>
          </a:p>
        </p:txBody>
      </p:sp>
      <p:sp>
        <p:nvSpPr>
          <p:cNvPr id="4" name="Slide Number Placeholder 3"/>
          <p:cNvSpPr>
            <a:spLocks noGrp="1"/>
          </p:cNvSpPr>
          <p:nvPr>
            <p:ph type="sldNum" sz="quarter" idx="10"/>
          </p:nvPr>
        </p:nvSpPr>
        <p:spPr/>
        <p:txBody>
          <a:bodyPr/>
          <a:lstStyle/>
          <a:p>
            <a:fld id="{B9951880-6C9B-44C9-8DB3-CCBD698BA6C1}" type="slidenum">
              <a:rPr lang="en-GB" smtClean="0"/>
              <a:t>10</a:t>
            </a:fld>
            <a:endParaRPr lang="en-GB"/>
          </a:p>
        </p:txBody>
      </p:sp>
    </p:spTree>
    <p:extLst>
      <p:ext uri="{BB962C8B-B14F-4D97-AF65-F5344CB8AC3E}">
        <p14:creationId xmlns:p14="http://schemas.microsoft.com/office/powerpoint/2010/main" val="365754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
        <p:nvSpPr>
          <p:cNvPr id="10" name="TextBox 9"/>
          <p:cNvSpPr txBox="1"/>
          <p:nvPr userDrawn="1"/>
        </p:nvSpPr>
        <p:spPr>
          <a:xfrm>
            <a:off x="4799856" y="6669360"/>
            <a:ext cx="2304256" cy="235962"/>
          </a:xfrm>
          <a:prstGeom prst="rect">
            <a:avLst/>
          </a:prstGeom>
          <a:noFill/>
        </p:spPr>
        <p:txBody>
          <a:bodyPr wrap="square" rtlCol="0">
            <a:spAutoFit/>
          </a:bodyPr>
          <a:lstStyle/>
          <a:p>
            <a:pPr algn="ctr" defTabSz="914400"/>
            <a:r>
              <a:rPr lang="cs-CZ" sz="1400" baseline="30000" dirty="0">
                <a:solidFill>
                  <a:prstClr val="black"/>
                </a:solidFill>
                <a:latin typeface=""/>
              </a:rPr>
              <a:t>© Jan Lever 20</a:t>
            </a:r>
            <a:r>
              <a:rPr lang="en-GB" sz="1400" baseline="30000" dirty="0">
                <a:solidFill>
                  <a:prstClr val="black"/>
                </a:solidFill>
                <a:latin typeface=""/>
              </a:rPr>
              <a:t>17</a:t>
            </a:r>
            <a:endParaRPr lang="cs-CZ" sz="1400" baseline="30000" dirty="0">
              <a:solidFill>
                <a:prstClr val="black"/>
              </a:solidFill>
              <a:latin typefac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
        <p:nvSpPr>
          <p:cNvPr id="10" name="TextBox 9"/>
          <p:cNvSpPr txBox="1"/>
          <p:nvPr userDrawn="1"/>
        </p:nvSpPr>
        <p:spPr>
          <a:xfrm>
            <a:off x="4799856" y="6669360"/>
            <a:ext cx="2304256" cy="235962"/>
          </a:xfrm>
          <a:prstGeom prst="rect">
            <a:avLst/>
          </a:prstGeom>
          <a:noFill/>
        </p:spPr>
        <p:txBody>
          <a:bodyPr wrap="square" rtlCol="0">
            <a:spAutoFit/>
          </a:bodyPr>
          <a:lstStyle/>
          <a:p>
            <a:pPr algn="ctr" defTabSz="914400"/>
            <a:r>
              <a:rPr lang="cs-CZ" sz="1400" baseline="30000" dirty="0">
                <a:solidFill>
                  <a:prstClr val="black"/>
                </a:solidFill>
                <a:latin typeface=""/>
              </a:rPr>
              <a:t>© Jan Lever 20</a:t>
            </a:r>
            <a:r>
              <a:rPr lang="en-GB" sz="1400" baseline="30000" dirty="0">
                <a:solidFill>
                  <a:prstClr val="black"/>
                </a:solidFill>
                <a:latin typeface=""/>
              </a:rPr>
              <a:t>17</a:t>
            </a:r>
            <a:endParaRPr lang="cs-CZ" sz="1400" baseline="30000" dirty="0">
              <a:solidFill>
                <a:prstClr val="black"/>
              </a:solidFill>
              <a:latin typefac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TextBox 6"/>
          <p:cNvSpPr txBox="1"/>
          <p:nvPr userDrawn="1"/>
        </p:nvSpPr>
        <p:spPr>
          <a:xfrm>
            <a:off x="4799856" y="6669360"/>
            <a:ext cx="2304256" cy="235962"/>
          </a:xfrm>
          <a:prstGeom prst="rect">
            <a:avLst/>
          </a:prstGeom>
          <a:noFill/>
        </p:spPr>
        <p:txBody>
          <a:bodyPr wrap="square" rtlCol="0">
            <a:spAutoFit/>
          </a:bodyPr>
          <a:lstStyle/>
          <a:p>
            <a:pPr algn="ctr" defTabSz="914400"/>
            <a:r>
              <a:rPr lang="cs-CZ" sz="1400" baseline="30000" dirty="0">
                <a:solidFill>
                  <a:prstClr val="black"/>
                </a:solidFill>
                <a:latin typeface=""/>
              </a:rPr>
              <a:t>© Jan Lever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TextBox 6"/>
          <p:cNvSpPr txBox="1"/>
          <p:nvPr userDrawn="1"/>
        </p:nvSpPr>
        <p:spPr>
          <a:xfrm>
            <a:off x="4799856" y="6669360"/>
            <a:ext cx="2304256" cy="235962"/>
          </a:xfrm>
          <a:prstGeom prst="rect">
            <a:avLst/>
          </a:prstGeom>
          <a:noFill/>
        </p:spPr>
        <p:txBody>
          <a:bodyPr wrap="square" rtlCol="0">
            <a:spAutoFit/>
          </a:bodyPr>
          <a:lstStyle/>
          <a:p>
            <a:pPr algn="ctr" defTabSz="914400"/>
            <a:r>
              <a:rPr lang="cs-CZ" sz="1400" baseline="30000" dirty="0">
                <a:solidFill>
                  <a:prstClr val="black"/>
                </a:solidFill>
                <a:latin typeface=""/>
              </a:rPr>
              <a:t>© Jan Lever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TextBox 10"/>
          <p:cNvSpPr txBox="1"/>
          <p:nvPr userDrawn="1"/>
        </p:nvSpPr>
        <p:spPr>
          <a:xfrm>
            <a:off x="4799856" y="6669360"/>
            <a:ext cx="2304256" cy="235962"/>
          </a:xfrm>
          <a:prstGeom prst="rect">
            <a:avLst/>
          </a:prstGeom>
          <a:noFill/>
        </p:spPr>
        <p:txBody>
          <a:bodyPr wrap="square" rtlCol="0">
            <a:spAutoFit/>
          </a:bodyPr>
          <a:lstStyle/>
          <a:p>
            <a:pPr algn="ctr" defTabSz="914400"/>
            <a:r>
              <a:rPr lang="cs-CZ" sz="1400" baseline="30000" dirty="0">
                <a:solidFill>
                  <a:prstClr val="black"/>
                </a:solidFill>
                <a:latin typeface=""/>
              </a:rPr>
              <a:t>© Jan Lever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
        <p:nvSpPr>
          <p:cNvPr id="13" name="TextBox 12"/>
          <p:cNvSpPr txBox="1"/>
          <p:nvPr userDrawn="1"/>
        </p:nvSpPr>
        <p:spPr>
          <a:xfrm>
            <a:off x="4799856" y="6669360"/>
            <a:ext cx="2304256" cy="235962"/>
          </a:xfrm>
          <a:prstGeom prst="rect">
            <a:avLst/>
          </a:prstGeom>
          <a:noFill/>
        </p:spPr>
        <p:txBody>
          <a:bodyPr wrap="square" rtlCol="0">
            <a:spAutoFit/>
          </a:bodyPr>
          <a:lstStyle/>
          <a:p>
            <a:pPr algn="ctr" defTabSz="914400"/>
            <a:r>
              <a:rPr lang="cs-CZ" sz="1400" baseline="30000" dirty="0">
                <a:solidFill>
                  <a:prstClr val="black"/>
                </a:solidFill>
                <a:latin typeface=""/>
              </a:rPr>
              <a:t>© Jan Lever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
        <p:nvSpPr>
          <p:cNvPr id="9" name="TextBox 8"/>
          <p:cNvSpPr txBox="1"/>
          <p:nvPr userDrawn="1"/>
        </p:nvSpPr>
        <p:spPr>
          <a:xfrm>
            <a:off x="4799856" y="6669360"/>
            <a:ext cx="2304256" cy="235962"/>
          </a:xfrm>
          <a:prstGeom prst="rect">
            <a:avLst/>
          </a:prstGeom>
          <a:noFill/>
        </p:spPr>
        <p:txBody>
          <a:bodyPr wrap="square" rtlCol="0">
            <a:spAutoFit/>
          </a:bodyPr>
          <a:lstStyle/>
          <a:p>
            <a:pPr algn="ctr" defTabSz="914400"/>
            <a:r>
              <a:rPr lang="cs-CZ" sz="1400" baseline="30000" dirty="0">
                <a:solidFill>
                  <a:prstClr val="black"/>
                </a:solidFill>
                <a:latin typeface=""/>
              </a:rPr>
              <a:t>© Jan Lever 20</a:t>
            </a:r>
            <a:r>
              <a:rPr lang="en-GB" sz="1400" baseline="30000" dirty="0">
                <a:solidFill>
                  <a:prstClr val="black"/>
                </a:solidFill>
                <a:latin typeface=""/>
              </a:rPr>
              <a:t>17</a:t>
            </a:r>
            <a:endParaRPr lang="cs-CZ" sz="1400" baseline="30000" dirty="0">
              <a:solidFill>
                <a:prstClr val="black"/>
              </a:solidFill>
              <a:latin typefac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TextBox 10"/>
          <p:cNvSpPr txBox="1"/>
          <p:nvPr userDrawn="1"/>
        </p:nvSpPr>
        <p:spPr>
          <a:xfrm>
            <a:off x="4799856" y="6669360"/>
            <a:ext cx="2304256" cy="235962"/>
          </a:xfrm>
          <a:prstGeom prst="rect">
            <a:avLst/>
          </a:prstGeom>
          <a:noFill/>
        </p:spPr>
        <p:txBody>
          <a:bodyPr wrap="square" rtlCol="0">
            <a:spAutoFit/>
          </a:bodyPr>
          <a:lstStyle/>
          <a:p>
            <a:pPr algn="ctr" defTabSz="914400"/>
            <a:r>
              <a:rPr lang="cs-CZ" sz="1400" baseline="30000" dirty="0">
                <a:solidFill>
                  <a:prstClr val="black"/>
                </a:solidFill>
                <a:latin typeface=""/>
              </a:rPr>
              <a:t>© Jan Lever 20</a:t>
            </a:r>
            <a:r>
              <a:rPr lang="en-GB" sz="1400" baseline="30000" dirty="0">
                <a:solidFill>
                  <a:prstClr val="black"/>
                </a:solidFill>
                <a:latin typeface=""/>
              </a:rPr>
              <a:t>17</a:t>
            </a:r>
            <a:endParaRPr lang="cs-CZ" sz="1400" baseline="30000" dirty="0">
              <a:solidFill>
                <a:prstClr val="black"/>
              </a:solidFill>
              <a:latin typefac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5/25/2023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TextBox 10"/>
          <p:cNvSpPr txBox="1"/>
          <p:nvPr userDrawn="1"/>
        </p:nvSpPr>
        <p:spPr>
          <a:xfrm>
            <a:off x="4799856" y="6669360"/>
            <a:ext cx="2304256" cy="235962"/>
          </a:xfrm>
          <a:prstGeom prst="rect">
            <a:avLst/>
          </a:prstGeom>
          <a:noFill/>
        </p:spPr>
        <p:txBody>
          <a:bodyPr wrap="square" rtlCol="0">
            <a:spAutoFit/>
          </a:bodyPr>
          <a:lstStyle/>
          <a:p>
            <a:pPr algn="ctr" defTabSz="914400"/>
            <a:r>
              <a:rPr lang="cs-CZ" sz="1400" baseline="30000" dirty="0">
                <a:solidFill>
                  <a:prstClr val="black"/>
                </a:solidFill>
                <a:latin typeface=""/>
              </a:rPr>
              <a:t>© Jan Lever 20</a:t>
            </a:r>
            <a:r>
              <a:rPr lang="en-GB" sz="1400" baseline="30000" dirty="0">
                <a:solidFill>
                  <a:prstClr val="black"/>
                </a:solidFill>
                <a:latin typeface=""/>
              </a:rPr>
              <a:t>17</a:t>
            </a:r>
            <a:endParaRPr lang="cs-CZ" sz="1400" baseline="30000" dirty="0">
              <a:solidFill>
                <a:prstClr val="black"/>
              </a:solidFill>
              <a:latin typefac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5/25/2023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gov.uk/government/publications/relationships-education-relationships-and-sex-education-rse-and-health-education"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twitter.com/YoungMindsUK" TargetMode="External"/><Relationship Id="rId13" Type="http://schemas.openxmlformats.org/officeDocument/2006/relationships/image" Target="../media/image12.png"/><Relationship Id="rId3" Type="http://schemas.openxmlformats.org/officeDocument/2006/relationships/hyperlink" Target="http://www.facebook.com/group.php?gid=114977628530013#!/group.php?gid=114977628530013&amp;v=wall" TargetMode="External"/><Relationship Id="rId7" Type="http://schemas.openxmlformats.org/officeDocument/2006/relationships/image" Target="../media/image7.jpe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jpg"/><Relationship Id="rId4" Type="http://schemas.openxmlformats.org/officeDocument/2006/relationships/image" Target="../media/image4.jpe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771014"/>
            <a:ext cx="7315200" cy="2782698"/>
          </a:xfrm>
        </p:spPr>
        <p:txBody>
          <a:bodyPr>
            <a:normAutofit fontScale="90000"/>
          </a:bodyPr>
          <a:lstStyle/>
          <a:p>
            <a:r>
              <a:rPr lang="en-GB" sz="5400" dirty="0"/>
              <a:t>Relationships, Sex and Health Education </a:t>
            </a:r>
            <a:br>
              <a:rPr lang="en-GB" sz="5400" dirty="0"/>
            </a:br>
            <a:r>
              <a:rPr lang="en-GB" sz="5400" dirty="0"/>
              <a:t>Parent information session</a:t>
            </a:r>
          </a:p>
        </p:txBody>
      </p:sp>
      <p:sp>
        <p:nvSpPr>
          <p:cNvPr id="3" name="Subtitle 2"/>
          <p:cNvSpPr>
            <a:spLocks noGrp="1"/>
          </p:cNvSpPr>
          <p:nvPr>
            <p:ph type="subTitle" idx="1"/>
          </p:nvPr>
        </p:nvSpPr>
        <p:spPr>
          <a:xfrm>
            <a:off x="625439" y="4628499"/>
            <a:ext cx="7315200" cy="914400"/>
          </a:xfrm>
        </p:spPr>
        <p:txBody>
          <a:bodyPr/>
          <a:lstStyle/>
          <a:p>
            <a:r>
              <a:rPr lang="en-GB" sz="2800" dirty="0"/>
              <a:t>St. Luke’s Church of England Primary School</a:t>
            </a:r>
          </a:p>
          <a:p>
            <a:endParaRPr lang="en-GB" dirty="0"/>
          </a:p>
        </p:txBody>
      </p:sp>
      <p:sp>
        <p:nvSpPr>
          <p:cNvPr id="5" name="TextBox 4">
            <a:extLst>
              <a:ext uri="{FF2B5EF4-FFF2-40B4-BE49-F238E27FC236}">
                <a16:creationId xmlns:a16="http://schemas.microsoft.com/office/drawing/2014/main" id="{5057583A-282D-FD4A-B073-A6288CE5B9FE}"/>
              </a:ext>
            </a:extLst>
          </p:cNvPr>
          <p:cNvSpPr txBox="1"/>
          <p:nvPr/>
        </p:nvSpPr>
        <p:spPr>
          <a:xfrm>
            <a:off x="9961420" y="5584646"/>
            <a:ext cx="1694329" cy="369332"/>
          </a:xfrm>
          <a:prstGeom prst="rect">
            <a:avLst/>
          </a:prstGeom>
          <a:noFill/>
        </p:spPr>
        <p:txBody>
          <a:bodyPr wrap="square" rtlCol="0">
            <a:spAutoFit/>
          </a:bodyPr>
          <a:lstStyle/>
          <a:p>
            <a:r>
              <a:rPr lang="en-GB" dirty="0"/>
              <a:t>v2018 short JF</a:t>
            </a:r>
          </a:p>
        </p:txBody>
      </p:sp>
      <p:sp>
        <p:nvSpPr>
          <p:cNvPr id="7" name="AutoShape 2" descr="logo.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ome | St Luke's School 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448" y="0"/>
            <a:ext cx="1965325" cy="17710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7940639" y="742950"/>
            <a:ext cx="4344312" cy="5524500"/>
          </a:xfrm>
          <a:prstGeom prst="rect">
            <a:avLst/>
          </a:prstGeom>
        </p:spPr>
      </p:pic>
      <p:sp>
        <p:nvSpPr>
          <p:cNvPr id="8" name="Rectangle 7"/>
          <p:cNvSpPr/>
          <p:nvPr/>
        </p:nvSpPr>
        <p:spPr>
          <a:xfrm>
            <a:off x="6457950" y="-37823"/>
            <a:ext cx="6096000" cy="1200329"/>
          </a:xfrm>
          <a:prstGeom prst="rect">
            <a:avLst/>
          </a:prstGeom>
        </p:spPr>
        <p:txBody>
          <a:bodyPr>
            <a:spAutoFit/>
          </a:bodyPr>
          <a:lstStyle/>
          <a:p>
            <a:r>
              <a:rPr lang="en-GB" dirty="0">
                <a:hlinkClick r:id="rId5"/>
              </a:rPr>
              <a:t>https://www.gov.uk/government/publications/relationships-education-relationships-and-sex-education-rse-and-health-education</a:t>
            </a:r>
            <a:endParaRPr lang="en-GB" dirty="0"/>
          </a:p>
          <a:p>
            <a:endParaRPr lang="en-GB" dirty="0"/>
          </a:p>
        </p:txBody>
      </p:sp>
    </p:spTree>
    <p:extLst>
      <p:ext uri="{BB962C8B-B14F-4D97-AF65-F5344CB8AC3E}">
        <p14:creationId xmlns:p14="http://schemas.microsoft.com/office/powerpoint/2010/main" val="105565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Jigsaw?</a:t>
            </a:r>
          </a:p>
        </p:txBody>
      </p:sp>
      <p:sp>
        <p:nvSpPr>
          <p:cNvPr id="3" name="Content Placeholder 2"/>
          <p:cNvSpPr>
            <a:spLocks noGrp="1"/>
          </p:cNvSpPr>
          <p:nvPr>
            <p:ph idx="1"/>
          </p:nvPr>
        </p:nvSpPr>
        <p:spPr/>
        <p:txBody>
          <a:bodyPr>
            <a:normAutofit/>
          </a:bodyPr>
          <a:lstStyle/>
          <a:p>
            <a:pPr marL="0" indent="0">
              <a:buNone/>
            </a:pPr>
            <a:r>
              <a:rPr lang="en-GB" dirty="0"/>
              <a:t>A </a:t>
            </a:r>
            <a:r>
              <a:rPr lang="en-GB" b="1" dirty="0"/>
              <a:t>whole school programme</a:t>
            </a:r>
            <a:r>
              <a:rPr lang="en-GB" dirty="0"/>
              <a:t>, which comprises</a:t>
            </a:r>
          </a:p>
          <a:p>
            <a:r>
              <a:rPr lang="en-GB" dirty="0"/>
              <a:t>A comprehensive and completely original </a:t>
            </a:r>
            <a:r>
              <a:rPr lang="en-GB" b="1" dirty="0"/>
              <a:t>scheme of work</a:t>
            </a:r>
            <a:r>
              <a:rPr lang="en-GB" dirty="0"/>
              <a:t> for Nursery and Reception to Year 6 </a:t>
            </a:r>
          </a:p>
          <a:p>
            <a:r>
              <a:rPr lang="en-GB" dirty="0"/>
              <a:t>PSHE (Personal, Social, and Health Education), emotional literacy, social skills, and spiritual development (SMSC)</a:t>
            </a:r>
          </a:p>
          <a:p>
            <a:r>
              <a:rPr lang="en-GB" dirty="0"/>
              <a:t>A detailed </a:t>
            </a:r>
            <a:r>
              <a:rPr lang="en-GB" b="1" dirty="0"/>
              <a:t>weekly lesson plan </a:t>
            </a:r>
            <a:r>
              <a:rPr lang="en-GB" dirty="0"/>
              <a:t>for all year groups, including all teaching resources</a:t>
            </a:r>
          </a:p>
        </p:txBody>
      </p:sp>
      <p:pic>
        <p:nvPicPr>
          <p:cNvPr id="4" name="Picture 3"/>
          <p:cNvPicPr>
            <a:picLocks noChangeAspect="1"/>
          </p:cNvPicPr>
          <p:nvPr/>
        </p:nvPicPr>
        <p:blipFill>
          <a:blip r:embed="rId3"/>
          <a:stretch>
            <a:fillRect/>
          </a:stretch>
        </p:blipFill>
        <p:spPr>
          <a:xfrm>
            <a:off x="9004748" y="6189902"/>
            <a:ext cx="1652990" cy="695998"/>
          </a:xfrm>
          <a:prstGeom prst="rect">
            <a:avLst/>
          </a:prstGeom>
        </p:spPr>
      </p:pic>
    </p:spTree>
    <p:extLst>
      <p:ext uri="{BB962C8B-B14F-4D97-AF65-F5344CB8AC3E}">
        <p14:creationId xmlns:p14="http://schemas.microsoft.com/office/powerpoint/2010/main" val="392943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366050" y="344916"/>
            <a:ext cx="4114391" cy="5639832"/>
          </a:xfrm>
          <a:prstGeom prst="rect">
            <a:avLst/>
          </a:prstGeom>
        </p:spPr>
      </p:pic>
      <p:pic>
        <p:nvPicPr>
          <p:cNvPr id="5" name="Picture 4"/>
          <p:cNvPicPr>
            <a:picLocks noChangeAspect="1"/>
          </p:cNvPicPr>
          <p:nvPr/>
        </p:nvPicPr>
        <p:blipFill>
          <a:blip r:embed="rId4"/>
          <a:stretch>
            <a:fillRect/>
          </a:stretch>
        </p:blipFill>
        <p:spPr>
          <a:xfrm>
            <a:off x="4593572" y="473644"/>
            <a:ext cx="3618796" cy="5511104"/>
          </a:xfrm>
          <a:prstGeom prst="rect">
            <a:avLst/>
          </a:prstGeom>
        </p:spPr>
      </p:pic>
      <p:pic>
        <p:nvPicPr>
          <p:cNvPr id="6" name="Picture 5"/>
          <p:cNvPicPr>
            <a:picLocks noChangeAspect="1"/>
          </p:cNvPicPr>
          <p:nvPr/>
        </p:nvPicPr>
        <p:blipFill>
          <a:blip r:embed="rId5"/>
          <a:stretch>
            <a:fillRect/>
          </a:stretch>
        </p:blipFill>
        <p:spPr>
          <a:xfrm>
            <a:off x="7847330" y="864108"/>
            <a:ext cx="4544059" cy="3924848"/>
          </a:xfrm>
          <a:prstGeom prst="rect">
            <a:avLst/>
          </a:prstGeom>
        </p:spPr>
      </p:pic>
    </p:spTree>
    <p:extLst>
      <p:ext uri="{BB962C8B-B14F-4D97-AF65-F5344CB8AC3E}">
        <p14:creationId xmlns:p14="http://schemas.microsoft.com/office/powerpoint/2010/main" val="1841367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1843167" cy="4601183"/>
          </a:xfrm>
        </p:spPr>
        <p:txBody>
          <a:bodyPr>
            <a:normAutofit fontScale="90000"/>
          </a:bodyPr>
          <a:lstStyle/>
          <a:p>
            <a:r>
              <a:rPr lang="en-GB" sz="2700" dirty="0"/>
              <a:t>We have mapped each statement from the statutory RSHE curriculum onto Jigsaw so we know where it is being taught. </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2411570" y="696556"/>
            <a:ext cx="4239159" cy="4522558"/>
          </a:xfrm>
          <a:prstGeom prst="rect">
            <a:avLst/>
          </a:prstGeom>
        </p:spPr>
      </p:pic>
      <p:pic>
        <p:nvPicPr>
          <p:cNvPr id="5" name="Picture 4"/>
          <p:cNvPicPr>
            <a:picLocks noChangeAspect="1"/>
          </p:cNvPicPr>
          <p:nvPr/>
        </p:nvPicPr>
        <p:blipFill>
          <a:blip r:embed="rId4"/>
          <a:stretch>
            <a:fillRect/>
          </a:stretch>
        </p:blipFill>
        <p:spPr>
          <a:xfrm>
            <a:off x="6901619" y="696556"/>
            <a:ext cx="5127908" cy="4355006"/>
          </a:xfrm>
          <a:prstGeom prst="rect">
            <a:avLst/>
          </a:prstGeom>
        </p:spPr>
      </p:pic>
    </p:spTree>
    <p:extLst>
      <p:ext uri="{BB962C8B-B14F-4D97-AF65-F5344CB8AC3E}">
        <p14:creationId xmlns:p14="http://schemas.microsoft.com/office/powerpoint/2010/main" val="2642447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0" y="342037"/>
            <a:ext cx="3939253" cy="5864368"/>
          </a:xfrm>
          <a:prstGeom prst="rect">
            <a:avLst/>
          </a:prstGeom>
        </p:spPr>
      </p:pic>
      <p:pic>
        <p:nvPicPr>
          <p:cNvPr id="5" name="Picture 4"/>
          <p:cNvPicPr>
            <a:picLocks noChangeAspect="1"/>
          </p:cNvPicPr>
          <p:nvPr/>
        </p:nvPicPr>
        <p:blipFill>
          <a:blip r:embed="rId4"/>
          <a:stretch>
            <a:fillRect/>
          </a:stretch>
        </p:blipFill>
        <p:spPr>
          <a:xfrm>
            <a:off x="4192172" y="462656"/>
            <a:ext cx="4958151" cy="3439180"/>
          </a:xfrm>
          <a:prstGeom prst="rect">
            <a:avLst/>
          </a:prstGeom>
        </p:spPr>
      </p:pic>
      <p:pic>
        <p:nvPicPr>
          <p:cNvPr id="6" name="Picture 5"/>
          <p:cNvPicPr>
            <a:picLocks noChangeAspect="1"/>
          </p:cNvPicPr>
          <p:nvPr/>
        </p:nvPicPr>
        <p:blipFill>
          <a:blip r:embed="rId5"/>
          <a:stretch>
            <a:fillRect/>
          </a:stretch>
        </p:blipFill>
        <p:spPr>
          <a:xfrm>
            <a:off x="7526868" y="2694956"/>
            <a:ext cx="4503064" cy="3691244"/>
          </a:xfrm>
          <a:prstGeom prst="rect">
            <a:avLst/>
          </a:prstGeom>
        </p:spPr>
      </p:pic>
    </p:spTree>
    <p:extLst>
      <p:ext uri="{BB962C8B-B14F-4D97-AF65-F5344CB8AC3E}">
        <p14:creationId xmlns:p14="http://schemas.microsoft.com/office/powerpoint/2010/main" val="684860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252919" y="309489"/>
            <a:ext cx="4184623" cy="5779806"/>
          </a:xfrm>
          <a:prstGeom prst="rect">
            <a:avLst/>
          </a:prstGeom>
        </p:spPr>
      </p:pic>
      <p:pic>
        <p:nvPicPr>
          <p:cNvPr id="6" name="Picture 5"/>
          <p:cNvPicPr>
            <a:picLocks noChangeAspect="1"/>
          </p:cNvPicPr>
          <p:nvPr/>
        </p:nvPicPr>
        <p:blipFill>
          <a:blip r:embed="rId4"/>
          <a:stretch>
            <a:fillRect/>
          </a:stretch>
        </p:blipFill>
        <p:spPr>
          <a:xfrm>
            <a:off x="5321899" y="388332"/>
            <a:ext cx="4409938" cy="5700963"/>
          </a:xfrm>
          <a:prstGeom prst="rect">
            <a:avLst/>
          </a:prstGeom>
        </p:spPr>
      </p:pic>
    </p:spTree>
    <p:extLst>
      <p:ext uri="{BB962C8B-B14F-4D97-AF65-F5344CB8AC3E}">
        <p14:creationId xmlns:p14="http://schemas.microsoft.com/office/powerpoint/2010/main" val="221681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252919" y="0"/>
            <a:ext cx="4790505" cy="6031988"/>
          </a:xfrm>
          <a:prstGeom prst="rect">
            <a:avLst/>
          </a:prstGeom>
        </p:spPr>
      </p:pic>
      <p:pic>
        <p:nvPicPr>
          <p:cNvPr id="5" name="Picture 4"/>
          <p:cNvPicPr>
            <a:picLocks noChangeAspect="1"/>
          </p:cNvPicPr>
          <p:nvPr/>
        </p:nvPicPr>
        <p:blipFill>
          <a:blip r:embed="rId4"/>
          <a:stretch>
            <a:fillRect/>
          </a:stretch>
        </p:blipFill>
        <p:spPr>
          <a:xfrm>
            <a:off x="5159968" y="-1"/>
            <a:ext cx="4762926" cy="1123837"/>
          </a:xfrm>
          <a:prstGeom prst="rect">
            <a:avLst/>
          </a:prstGeom>
        </p:spPr>
      </p:pic>
      <p:pic>
        <p:nvPicPr>
          <p:cNvPr id="6" name="Picture 5"/>
          <p:cNvPicPr>
            <a:picLocks noChangeAspect="1"/>
          </p:cNvPicPr>
          <p:nvPr/>
        </p:nvPicPr>
        <p:blipFill>
          <a:blip r:embed="rId5"/>
          <a:stretch>
            <a:fillRect/>
          </a:stretch>
        </p:blipFill>
        <p:spPr>
          <a:xfrm>
            <a:off x="5514710" y="1123836"/>
            <a:ext cx="5198472" cy="5300977"/>
          </a:xfrm>
          <a:prstGeom prst="rect">
            <a:avLst/>
          </a:prstGeom>
        </p:spPr>
      </p:pic>
    </p:spTree>
    <p:extLst>
      <p:ext uri="{BB962C8B-B14F-4D97-AF65-F5344CB8AC3E}">
        <p14:creationId xmlns:p14="http://schemas.microsoft.com/office/powerpoint/2010/main" val="1279059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All of this content is statutory. </a:t>
            </a:r>
          </a:p>
          <a:p>
            <a:pPr lvl="0"/>
            <a:r>
              <a:rPr lang="en-GB" dirty="0"/>
              <a:t>Body parts are taught in KS1 for safeguarding reasons. </a:t>
            </a:r>
          </a:p>
          <a:p>
            <a:r>
              <a:rPr lang="en-GB" dirty="0"/>
              <a:t>​Puberty is introduced in Y3 then taught with more detail and space for pupils to ask questions from Y4-Y6. This is because girls can start their periods when they are 8. </a:t>
            </a:r>
          </a:p>
        </p:txBody>
      </p:sp>
      <p:pic>
        <p:nvPicPr>
          <p:cNvPr id="4" name="Picture 3"/>
          <p:cNvPicPr>
            <a:picLocks noChangeAspect="1"/>
          </p:cNvPicPr>
          <p:nvPr/>
        </p:nvPicPr>
        <p:blipFill>
          <a:blip r:embed="rId2"/>
          <a:stretch>
            <a:fillRect/>
          </a:stretch>
        </p:blipFill>
        <p:spPr>
          <a:xfrm>
            <a:off x="3664473" y="534032"/>
            <a:ext cx="5732745" cy="2449890"/>
          </a:xfrm>
          <a:prstGeom prst="rect">
            <a:avLst/>
          </a:prstGeom>
        </p:spPr>
      </p:pic>
    </p:spTree>
    <p:extLst>
      <p:ext uri="{BB962C8B-B14F-4D97-AF65-F5344CB8AC3E}">
        <p14:creationId xmlns:p14="http://schemas.microsoft.com/office/powerpoint/2010/main" val="574063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Jigsaw PSHE</a:t>
            </a:r>
          </a:p>
        </p:txBody>
      </p:sp>
      <p:sp>
        <p:nvSpPr>
          <p:cNvPr id="9" name="Content Placeholder 8"/>
          <p:cNvSpPr>
            <a:spLocks noGrp="1"/>
          </p:cNvSpPr>
          <p:nvPr>
            <p:ph idx="1"/>
          </p:nvPr>
        </p:nvSpPr>
        <p:spPr/>
        <p:txBody>
          <a:bodyPr/>
          <a:lstStyle/>
          <a:p>
            <a:pPr marL="0" indent="0">
              <a:spcAft>
                <a:spcPts val="600"/>
              </a:spcAft>
              <a:buNone/>
            </a:pPr>
            <a:r>
              <a:rPr lang="en-GB" sz="2800" b="1" dirty="0">
                <a:solidFill>
                  <a:schemeClr val="accent6">
                    <a:lumMod val="75000"/>
                  </a:schemeClr>
                </a:solidFill>
                <a:latin typeface="Arial"/>
                <a:cs typeface="Arial"/>
              </a:rPr>
              <a:t>Being Me in My World</a:t>
            </a:r>
          </a:p>
          <a:p>
            <a:pPr marL="0" indent="0">
              <a:spcAft>
                <a:spcPts val="600"/>
              </a:spcAft>
              <a:buNone/>
            </a:pPr>
            <a:r>
              <a:rPr lang="en-GB" sz="2800" b="1" dirty="0">
                <a:solidFill>
                  <a:srgbClr val="FF66FF"/>
                </a:solidFill>
                <a:latin typeface="Arial"/>
                <a:cs typeface="Arial"/>
              </a:rPr>
              <a:t>Celebrating Difference</a:t>
            </a:r>
          </a:p>
          <a:p>
            <a:pPr marL="0" indent="0">
              <a:spcAft>
                <a:spcPts val="600"/>
              </a:spcAft>
              <a:buNone/>
            </a:pPr>
            <a:r>
              <a:rPr lang="en-GB" sz="2800" b="1" dirty="0">
                <a:solidFill>
                  <a:srgbClr val="800080"/>
                </a:solidFill>
                <a:latin typeface="Arial"/>
                <a:cs typeface="Arial"/>
              </a:rPr>
              <a:t>Dreams and Goals  </a:t>
            </a:r>
          </a:p>
          <a:p>
            <a:pPr marL="0" indent="0">
              <a:spcAft>
                <a:spcPts val="600"/>
              </a:spcAft>
              <a:buNone/>
            </a:pPr>
            <a:r>
              <a:rPr lang="en-GB" sz="2800" b="1" dirty="0">
                <a:solidFill>
                  <a:srgbClr val="3366FF"/>
                </a:solidFill>
                <a:latin typeface="Arial"/>
                <a:cs typeface="Arial"/>
              </a:rPr>
              <a:t>Healthy Me</a:t>
            </a:r>
          </a:p>
          <a:p>
            <a:pPr marL="0" indent="0">
              <a:spcAft>
                <a:spcPts val="600"/>
              </a:spcAft>
              <a:buNone/>
            </a:pPr>
            <a:r>
              <a:rPr lang="en-GB" sz="2800" b="1" dirty="0">
                <a:solidFill>
                  <a:schemeClr val="accent3">
                    <a:lumMod val="75000"/>
                  </a:schemeClr>
                </a:solidFill>
                <a:latin typeface="Arial"/>
                <a:cs typeface="Arial"/>
              </a:rPr>
              <a:t>Relationships</a:t>
            </a:r>
          </a:p>
          <a:p>
            <a:pPr marL="0" indent="0">
              <a:spcAft>
                <a:spcPts val="600"/>
              </a:spcAft>
              <a:buNone/>
            </a:pPr>
            <a:r>
              <a:rPr lang="en-GB" sz="2800" b="1" dirty="0">
                <a:solidFill>
                  <a:srgbClr val="FF0000"/>
                </a:solidFill>
                <a:latin typeface="Arial"/>
                <a:cs typeface="Arial"/>
              </a:rPr>
              <a:t>Changing Me</a:t>
            </a:r>
          </a:p>
          <a:p>
            <a:endParaRPr lang="en-GB"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8690" y="3184283"/>
            <a:ext cx="4767710" cy="318192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14753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We have mapped the full content of the Jigsaw scheme into our own format. This means the subject leader knows exactly what is coming up each half term, and adjustments have been made in discussion with staff to adapt the curriculum to suit our  pupils and community. The subject leader then discusses with teachers each half term what will be covered, to ensure we are covering the agreed content.  </a:t>
            </a:r>
          </a:p>
        </p:txBody>
      </p:sp>
      <p:sp>
        <p:nvSpPr>
          <p:cNvPr id="3" name="Content Placeholder 2"/>
          <p:cNvSpPr>
            <a:spLocks noGrp="1"/>
          </p:cNvSpPr>
          <p:nvPr>
            <p:ph idx="1"/>
          </p:nvPr>
        </p:nvSpPr>
        <p:spPr>
          <a:xfrm>
            <a:off x="3771964" y="202926"/>
            <a:ext cx="8227778" cy="1260114"/>
          </a:xfrm>
        </p:spPr>
        <p:txBody>
          <a:bodyPr>
            <a:normAutofit fontScale="77500" lnSpcReduction="20000"/>
          </a:bodyPr>
          <a:lstStyle/>
          <a:p>
            <a:pPr marL="0" indent="0">
              <a:buNone/>
            </a:pPr>
            <a:r>
              <a:rPr lang="en-GB" sz="2800" dirty="0"/>
              <a:t>Jigsaw mapping document</a:t>
            </a:r>
          </a:p>
          <a:p>
            <a:pPr marL="0" indent="0">
              <a:buNone/>
            </a:pPr>
            <a:r>
              <a:rPr lang="en-GB" sz="2800" dirty="0"/>
              <a:t>We have made some changes to the Jigsaw content, particularly around the ‘Changing Me’ unit. This is all recorded here in detail, as well as in the policy. </a:t>
            </a:r>
          </a:p>
        </p:txBody>
      </p:sp>
      <p:pic>
        <p:nvPicPr>
          <p:cNvPr id="4" name="Picture 3"/>
          <p:cNvPicPr>
            <a:picLocks noChangeAspect="1"/>
          </p:cNvPicPr>
          <p:nvPr/>
        </p:nvPicPr>
        <p:blipFill>
          <a:blip r:embed="rId2"/>
          <a:stretch>
            <a:fillRect/>
          </a:stretch>
        </p:blipFill>
        <p:spPr>
          <a:xfrm>
            <a:off x="3771964" y="1652979"/>
            <a:ext cx="8420036" cy="3542898"/>
          </a:xfrm>
          <a:prstGeom prst="rect">
            <a:avLst/>
          </a:prstGeom>
        </p:spPr>
      </p:pic>
    </p:spTree>
    <p:extLst>
      <p:ext uri="{BB962C8B-B14F-4D97-AF65-F5344CB8AC3E}">
        <p14:creationId xmlns:p14="http://schemas.microsoft.com/office/powerpoint/2010/main" val="272658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0678" y="287332"/>
            <a:ext cx="11085994" cy="5846181"/>
          </a:xfrm>
          <a:solidFill>
            <a:schemeClr val="bg1"/>
          </a:solidFill>
        </p:spPr>
        <p:txBody>
          <a:bodyPr>
            <a:normAutofit fontScale="85000" lnSpcReduction="20000"/>
          </a:bodyPr>
          <a:lstStyle/>
          <a:p>
            <a:r>
              <a:rPr lang="en-GB" b="1" u="sng" dirty="0"/>
              <a:t>LGBTQ issues</a:t>
            </a:r>
            <a:endParaRPr lang="en-GB" dirty="0"/>
          </a:p>
          <a:p>
            <a:r>
              <a:rPr lang="en-GB" dirty="0"/>
              <a:t>All of our teaching is sensitive and age appropriate in content. The DFE states in the introduction of their statutory guidance, ‘we expect all pupils to have been taught LGBT content at a timely point as part of this area of the curriculum.’ As an inclusive school we value all of our pupils and families in our community and comply with the Equality Act 2010 under which sexual orientation and gender reassignment are amongst the protected characteristics. We do not teach children about LGBTQ or heterosexual adult relationships as this would be inappropriate. Instead we focus on respect and regard between people e.g. friendships and families. Justin </a:t>
            </a:r>
            <a:r>
              <a:rPr lang="en-GB" dirty="0" err="1"/>
              <a:t>Welby</a:t>
            </a:r>
            <a:r>
              <a:rPr lang="en-GB" dirty="0"/>
              <a:t>, Archbishop of Canterbury states in ‘Valuing All God’s Children’:</a:t>
            </a:r>
          </a:p>
          <a:p>
            <a:r>
              <a:rPr lang="en-GB" dirty="0"/>
              <a:t>‘Central to Christian theology is the truth that every single one of us is made in the image of God. Every one of us is loved unconditionally by God. We must avoid, at all costs, diminishing the dignity of any individual to a stereotype or a problem. Church of England schools offer a community where everyone is a person known and loved by God, supported to know their intrinsic value. This guidance helps schools to offer the Christian message of love, joy and the celebration of our humanity without exception or exclusion.’</a:t>
            </a:r>
          </a:p>
          <a:p>
            <a:r>
              <a:rPr lang="en-GB" dirty="0"/>
              <a:t>In Early Years and KS1 children will be taught that there are lots of different types of families and shown images of different types of families. </a:t>
            </a:r>
          </a:p>
          <a:p>
            <a:r>
              <a:rPr lang="en-GB" dirty="0"/>
              <a:t>In Year 3 lessons about bullying will give teachers the opportunity to correct homophobic language, just as they would any language associated with racism, sexism or any other type of discrimination. Following Tower Hamlets guidance children will be given a brief description of what a lesbian is, “a woman who loves another woman” and what a gay man is, “a man who loves another man.”  In the Year 4 lesson ‘Girlfriends and boyfriends’ in the ‘Relationships’ unit children will be told that some people may be attracted to people of the same sex, and just like a heterosexual relationship this is for when you are much older. When marriage is taught we explain the law allows people in same sex or heterosexual partnerships to get married. In Year 6 children will learn about the Equality Act and be introduced to the word ‘transgender’ as part of lesson on celebrating and understanding differences. This lesson has a focus on prejudice and discrimination.</a:t>
            </a:r>
          </a:p>
          <a:p>
            <a:r>
              <a:rPr lang="en-GB" dirty="0"/>
              <a:t>Any questions posed by children which go beyond the agreed content for that year group will be responded to age-appropriately. </a:t>
            </a:r>
          </a:p>
          <a:p>
            <a:endParaRPr lang="en-GB" dirty="0"/>
          </a:p>
        </p:txBody>
      </p:sp>
    </p:spTree>
    <p:extLst>
      <p:ext uri="{BB962C8B-B14F-4D97-AF65-F5344CB8AC3E}">
        <p14:creationId xmlns:p14="http://schemas.microsoft.com/office/powerpoint/2010/main" val="115106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73" y="1383565"/>
            <a:ext cx="2947482" cy="4601183"/>
          </a:xfrm>
        </p:spPr>
        <p:txBody>
          <a:bodyPr>
            <a:noAutofit/>
          </a:bodyPr>
          <a:lstStyle/>
          <a:p>
            <a:r>
              <a:rPr lang="en-GB" sz="2400" dirty="0"/>
              <a:t>At St Luke’s we follow the Jigsaw PSHE (physical, social, health and economic education) scheme. This is  the first recommended scheme by Tower Hamlets. Our RSE and H education is taught within our PSHE lessons. </a:t>
            </a:r>
          </a:p>
        </p:txBody>
      </p:sp>
      <p:sp>
        <p:nvSpPr>
          <p:cNvPr id="3" name="Content Placeholder 2"/>
          <p:cNvSpPr>
            <a:spLocks noGrp="1"/>
          </p:cNvSpPr>
          <p:nvPr>
            <p:ph idx="1"/>
          </p:nvPr>
        </p:nvSpPr>
        <p:spPr>
          <a:xfrm>
            <a:off x="3745443" y="1092708"/>
            <a:ext cx="7315200" cy="5511165"/>
          </a:xfrm>
        </p:spPr>
        <p:txBody>
          <a:bodyPr>
            <a:normAutofit lnSpcReduction="10000"/>
          </a:bodyPr>
          <a:lstStyle/>
          <a:p>
            <a:pPr marL="0" indent="0" fontAlgn="base">
              <a:buNone/>
            </a:pPr>
            <a:r>
              <a:rPr lang="en-GB" b="1"/>
              <a:t>Recap: Our PSHE journey </a:t>
            </a:r>
            <a:endParaRPr lang="en-US"/>
          </a:p>
          <a:p>
            <a:pPr marL="0" indent="0">
              <a:buNone/>
            </a:pPr>
            <a:r>
              <a:rPr lang="en-GB" b="1" dirty="0"/>
              <a:t>Relationships and sex education (RSE) and health education</a:t>
            </a:r>
            <a:endParaRPr lang="en-GB"/>
          </a:p>
          <a:p>
            <a:pPr fontAlgn="base"/>
            <a:r>
              <a:rPr lang="en-GB" dirty="0"/>
              <a:t>‘The new curriculum will be compulsory from September 2020. Schools should start teaching from that date if they meet the statutory requirements. If they are not ready, or are unable to meet the requirements, they should begin teaching by at least the start of the summer term 2021.’</a:t>
            </a:r>
          </a:p>
          <a:p>
            <a:r>
              <a:rPr lang="en-GB" dirty="0"/>
              <a:t>You may have heard some media coverage around the introduction of this new curriculum, particularly focussed on the sex education, which is in fact a small part of the curriculum. </a:t>
            </a:r>
          </a:p>
          <a:p>
            <a:r>
              <a:rPr lang="en-GB" dirty="0"/>
              <a:t>It is a really exciting development, before this there had been no updates to the PSHE curriculum since the year 2000 – think how much society has changed in this time, and the different experiences and challenges pupils face today compared to the year 2000.</a:t>
            </a:r>
          </a:p>
          <a:p>
            <a:r>
              <a:rPr lang="en-GB" dirty="0"/>
              <a:t>There is a lot of discussion around the importance of teaching children about mental health, positive body image etc.. All these topics are contained, age appropriately, within this curriculum. </a:t>
            </a:r>
          </a:p>
        </p:txBody>
      </p:sp>
      <p:pic>
        <p:nvPicPr>
          <p:cNvPr id="4" name="Picture 4" descr="Home | St Luke's School 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0"/>
            <a:ext cx="1168273" cy="10527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igsaw 11-16 Full Set: England/Wales for Ages 11-16 (Y7-Y11) | Online Store  | The Mindful Approach to PSHE | Jigsaw PS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608"/>
            <a:ext cx="3071155" cy="178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810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2919" y="343603"/>
            <a:ext cx="11057859" cy="5789910"/>
          </a:xfrm>
          <a:solidFill>
            <a:schemeClr val="bg1"/>
          </a:solidFill>
        </p:spPr>
        <p:txBody>
          <a:bodyPr>
            <a:normAutofit fontScale="85000" lnSpcReduction="10000"/>
          </a:bodyPr>
          <a:lstStyle/>
          <a:p>
            <a:r>
              <a:rPr lang="en-GB" b="1" dirty="0"/>
              <a:t>Sex education </a:t>
            </a:r>
            <a:endParaRPr lang="en-GB" dirty="0"/>
          </a:p>
          <a:p>
            <a:r>
              <a:rPr lang="en-GB" dirty="0"/>
              <a:t>Statutory content of the science curriculum related to Sex Education includes:</a:t>
            </a:r>
          </a:p>
          <a:p>
            <a:pPr lvl="0"/>
            <a:r>
              <a:rPr lang="en-GB" dirty="0"/>
              <a:t>Naming the main external body parts (KS1)</a:t>
            </a:r>
          </a:p>
          <a:p>
            <a:pPr lvl="0"/>
            <a:r>
              <a:rPr lang="en-GB" dirty="0"/>
              <a:t>The human body as it grows from birth to old age (including puberty)</a:t>
            </a:r>
          </a:p>
          <a:p>
            <a:pPr lvl="0"/>
            <a:r>
              <a:rPr lang="en-GB" dirty="0"/>
              <a:t>Reproduction in some plants and animals</a:t>
            </a:r>
          </a:p>
          <a:p>
            <a:r>
              <a:rPr lang="en-GB" dirty="0"/>
              <a:t>The DFE states in their guidance on Relationships Education, Relationships and Sex Education (RSE) and Health Education Statutory Guidance:</a:t>
            </a:r>
          </a:p>
          <a:p>
            <a:r>
              <a:rPr lang="en-GB" dirty="0"/>
              <a:t>‘It is important that the transition phase before moving to secondary school supports pupils’ ongoing emotional and physical development effectively. The Department continues to recommend therefore that all primary schools should have a sex education programme tailored to the age and the physical and emotional maturity of the pupils. It should ensure that both boys and girls are prepared for the changes that adolescence brings and – drawing on knowledge of the human life cycle set out in the national curriculum for science - how a baby is conceived and born... Meeting these objectives will require a graduated, age-appropriate programme of sex education.’</a:t>
            </a:r>
          </a:p>
          <a:p>
            <a:r>
              <a:rPr lang="en-GB" dirty="0"/>
              <a:t>Following this advice we have adapted the Jigsaw unit ‘Changing Me’ to suit the needs of our pupils. More than ever, children are exposed to representations of sex and sexuality through the media/ social media and culture around them, and we wish to present a balanced and age appropriate view of this content for our pupils to help them be discerning and stay safe. We have chosen to deliver the non-statutory but </a:t>
            </a:r>
            <a:r>
              <a:rPr lang="en-GB" dirty="0" err="1"/>
              <a:t>DfE</a:t>
            </a:r>
            <a:r>
              <a:rPr lang="en-GB" dirty="0"/>
              <a:t> advised content about conception in Year 6. This decision will be reviewed depending on cohorts, and if it was changed parents would be consulted as necessary. </a:t>
            </a:r>
          </a:p>
          <a:p>
            <a:r>
              <a:rPr lang="en-GB" b="1" dirty="0"/>
              <a:t>This non-statutory content will be taught after consulting with parents. </a:t>
            </a:r>
            <a:endParaRPr lang="en-GB" dirty="0"/>
          </a:p>
          <a:p>
            <a:r>
              <a:rPr lang="en-GB" b="1" dirty="0"/>
              <a:t>Parents have the right to withdraw from the non-statutory parts of this curriculum</a:t>
            </a:r>
            <a:r>
              <a:rPr lang="en-GB" dirty="0"/>
              <a:t>. </a:t>
            </a:r>
          </a:p>
          <a:p>
            <a:endParaRPr lang="en-GB" dirty="0"/>
          </a:p>
        </p:txBody>
      </p:sp>
    </p:spTree>
    <p:extLst>
      <p:ext uri="{BB962C8B-B14F-4D97-AF65-F5344CB8AC3E}">
        <p14:creationId xmlns:p14="http://schemas.microsoft.com/office/powerpoint/2010/main" val="3582868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201119" y="1003462"/>
            <a:ext cx="5321234" cy="4791366"/>
          </a:xfrm>
          <a:prstGeom prst="rect">
            <a:avLst/>
          </a:prstGeom>
        </p:spPr>
      </p:pic>
      <p:pic>
        <p:nvPicPr>
          <p:cNvPr id="6" name="Picture 5"/>
          <p:cNvPicPr>
            <a:picLocks noChangeAspect="1"/>
          </p:cNvPicPr>
          <p:nvPr/>
        </p:nvPicPr>
        <p:blipFill>
          <a:blip r:embed="rId4"/>
          <a:stretch>
            <a:fillRect/>
          </a:stretch>
        </p:blipFill>
        <p:spPr>
          <a:xfrm>
            <a:off x="5626037" y="864107"/>
            <a:ext cx="6478232" cy="5747707"/>
          </a:xfrm>
          <a:prstGeom prst="rect">
            <a:avLst/>
          </a:prstGeom>
        </p:spPr>
      </p:pic>
    </p:spTree>
    <p:extLst>
      <p:ext uri="{BB962C8B-B14F-4D97-AF65-F5344CB8AC3E}">
        <p14:creationId xmlns:p14="http://schemas.microsoft.com/office/powerpoint/2010/main" val="2511548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52918" y="673567"/>
            <a:ext cx="5241801" cy="6050789"/>
          </a:xfrm>
          <a:prstGeom prst="rect">
            <a:avLst/>
          </a:prstGeom>
        </p:spPr>
      </p:pic>
      <p:pic>
        <p:nvPicPr>
          <p:cNvPr id="5" name="Picture 4"/>
          <p:cNvPicPr>
            <a:picLocks noChangeAspect="1"/>
          </p:cNvPicPr>
          <p:nvPr/>
        </p:nvPicPr>
        <p:blipFill>
          <a:blip r:embed="rId3"/>
          <a:stretch>
            <a:fillRect/>
          </a:stretch>
        </p:blipFill>
        <p:spPr>
          <a:xfrm>
            <a:off x="5635064" y="864108"/>
            <a:ext cx="6218271" cy="3307590"/>
          </a:xfrm>
          <a:prstGeom prst="rect">
            <a:avLst/>
          </a:prstGeom>
        </p:spPr>
      </p:pic>
    </p:spTree>
    <p:extLst>
      <p:ext uri="{BB962C8B-B14F-4D97-AF65-F5344CB8AC3E}">
        <p14:creationId xmlns:p14="http://schemas.microsoft.com/office/powerpoint/2010/main" val="3171581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442" y="126609"/>
            <a:ext cx="6395918" cy="2555378"/>
          </a:xfrm>
          <a:prstGeom prst="rect">
            <a:avLst/>
          </a:prstGeom>
        </p:spPr>
      </p:pic>
      <p:pic>
        <p:nvPicPr>
          <p:cNvPr id="5" name="Picture 4"/>
          <p:cNvPicPr>
            <a:picLocks noChangeAspect="1"/>
          </p:cNvPicPr>
          <p:nvPr/>
        </p:nvPicPr>
        <p:blipFill>
          <a:blip r:embed="rId3"/>
          <a:stretch>
            <a:fillRect/>
          </a:stretch>
        </p:blipFill>
        <p:spPr>
          <a:xfrm>
            <a:off x="6648837" y="378719"/>
            <a:ext cx="4606771" cy="6091418"/>
          </a:xfrm>
          <a:prstGeom prst="rect">
            <a:avLst/>
          </a:prstGeom>
        </p:spPr>
      </p:pic>
    </p:spTree>
    <p:extLst>
      <p:ext uri="{BB962C8B-B14F-4D97-AF65-F5344CB8AC3E}">
        <p14:creationId xmlns:p14="http://schemas.microsoft.com/office/powerpoint/2010/main" val="3013209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We teach about the act of conception, as advised by the DFE, in Y6. This part is non-statutory and parents have the right to withdraw. </a:t>
            </a:r>
            <a:br>
              <a:rPr lang="en-GB" dirty="0"/>
            </a:br>
            <a:endParaRPr lang="en-GB" dirty="0"/>
          </a:p>
        </p:txBody>
      </p:sp>
      <p:sp>
        <p:nvSpPr>
          <p:cNvPr id="3" name="Content Placeholder 2"/>
          <p:cNvSpPr>
            <a:spLocks noGrp="1"/>
          </p:cNvSpPr>
          <p:nvPr>
            <p:ph idx="1"/>
          </p:nvPr>
        </p:nvSpPr>
        <p:spPr>
          <a:xfrm>
            <a:off x="4375705" y="864108"/>
            <a:ext cx="6737772" cy="5120640"/>
          </a:xfrm>
        </p:spPr>
        <p:txBody>
          <a:bodyPr>
            <a:normAutofit/>
          </a:bodyPr>
          <a:lstStyle/>
          <a:p>
            <a:r>
              <a:rPr lang="en-GB" dirty="0"/>
              <a:t>All staff will have CPD annually to prepare them before teaching the content of the Changing Me lessons to ensure everyone is confident and secure with what they are teaching. Resources will be agreed on and the subject leader will be able to ensure there is a graduated, age appropriate approach. </a:t>
            </a:r>
          </a:p>
          <a:p>
            <a:r>
              <a:rPr lang="en-GB" b="1" u="sng" dirty="0"/>
              <a:t>Difficult questions</a:t>
            </a:r>
            <a:endParaRPr lang="en-GB" dirty="0"/>
          </a:p>
          <a:p>
            <a:r>
              <a:rPr lang="en-GB" dirty="0"/>
              <a:t>All staff will be prepared for questions and will not give information beyond the content agreed after parent consultation for that year group. For lessons where difficult questions are expected to arise teachers will have a question box. Pupils will post their questions and teachers will have time to prepare and consult over the answers they give.</a:t>
            </a:r>
          </a:p>
          <a:p>
            <a:endParaRPr lang="en-GB" dirty="0"/>
          </a:p>
        </p:txBody>
      </p:sp>
    </p:spTree>
    <p:extLst>
      <p:ext uri="{BB962C8B-B14F-4D97-AF65-F5344CB8AC3E}">
        <p14:creationId xmlns:p14="http://schemas.microsoft.com/office/powerpoint/2010/main" val="2046868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52918" y="122191"/>
            <a:ext cx="4305013" cy="6044539"/>
          </a:xfrm>
          <a:prstGeom prst="rect">
            <a:avLst/>
          </a:prstGeom>
        </p:spPr>
      </p:pic>
      <p:pic>
        <p:nvPicPr>
          <p:cNvPr id="6" name="Picture 5"/>
          <p:cNvPicPr>
            <a:picLocks noChangeAspect="1"/>
          </p:cNvPicPr>
          <p:nvPr/>
        </p:nvPicPr>
        <p:blipFill>
          <a:blip r:embed="rId3"/>
          <a:stretch>
            <a:fillRect/>
          </a:stretch>
        </p:blipFill>
        <p:spPr>
          <a:xfrm>
            <a:off x="5494380" y="122191"/>
            <a:ext cx="4753638" cy="3820058"/>
          </a:xfrm>
          <a:prstGeom prst="rect">
            <a:avLst/>
          </a:prstGeom>
        </p:spPr>
      </p:pic>
    </p:spTree>
    <p:extLst>
      <p:ext uri="{BB962C8B-B14F-4D97-AF65-F5344CB8AC3E}">
        <p14:creationId xmlns:p14="http://schemas.microsoft.com/office/powerpoint/2010/main" val="2164271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52919" y="340294"/>
            <a:ext cx="4756858" cy="5497268"/>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009777" y="193108"/>
            <a:ext cx="3886200" cy="5439410"/>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8895977" y="1638795"/>
            <a:ext cx="3143250" cy="4086225"/>
          </a:xfrm>
          <a:prstGeom prst="rect">
            <a:avLst/>
          </a:prstGeom>
        </p:spPr>
      </p:pic>
    </p:spTree>
    <p:extLst>
      <p:ext uri="{BB962C8B-B14F-4D97-AF65-F5344CB8AC3E}">
        <p14:creationId xmlns:p14="http://schemas.microsoft.com/office/powerpoint/2010/main" val="2953388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7021" y="146655"/>
            <a:ext cx="3986677" cy="4860911"/>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7646792" y="146655"/>
            <a:ext cx="4545208" cy="5338762"/>
          </a:xfrm>
          <a:prstGeom prst="rect">
            <a:avLst/>
          </a:prstGeom>
        </p:spPr>
      </p:pic>
      <p:pic>
        <p:nvPicPr>
          <p:cNvPr id="6" name="Picture 5"/>
          <p:cNvPicPr/>
          <p:nvPr/>
        </p:nvPicPr>
        <p:blipFill>
          <a:blip r:embed="rId5"/>
          <a:stretch>
            <a:fillRect/>
          </a:stretch>
        </p:blipFill>
        <p:spPr>
          <a:xfrm>
            <a:off x="3682877" y="1648173"/>
            <a:ext cx="4673332" cy="4497895"/>
          </a:xfrm>
          <a:prstGeom prst="rect">
            <a:avLst/>
          </a:prstGeom>
        </p:spPr>
      </p:pic>
    </p:spTree>
    <p:extLst>
      <p:ext uri="{BB962C8B-B14F-4D97-AF65-F5344CB8AC3E}">
        <p14:creationId xmlns:p14="http://schemas.microsoft.com/office/powerpoint/2010/main" val="1226806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864109"/>
            <a:ext cx="2947482" cy="4860912"/>
          </a:xfrm>
        </p:spPr>
        <p:txBody>
          <a:bodyPr>
            <a:normAutofit fontScale="90000"/>
          </a:bodyPr>
          <a:lstStyle/>
          <a:p>
            <a:pPr>
              <a:lnSpc>
                <a:spcPct val="115000"/>
              </a:lnSpc>
              <a:spcAft>
                <a:spcPts val="1000"/>
              </a:spcAft>
            </a:pPr>
            <a:br>
              <a:rPr lang="en-GB" dirty="0">
                <a:latin typeface="Verdana" panose="020B0604030504040204" pitchFamily="34" charset="0"/>
                <a:ea typeface="Calibri" panose="020F0502020204030204" pitchFamily="34" charset="0"/>
                <a:cs typeface="Times New Roman" panose="02020603050405020304" pitchFamily="18" charset="0"/>
              </a:rPr>
            </a:br>
            <a:r>
              <a:rPr lang="en-GB" dirty="0">
                <a:latin typeface="Verdana" panose="020B0604030504040204" pitchFamily="34" charset="0"/>
                <a:ea typeface="Calibri" panose="020F0502020204030204" pitchFamily="34" charset="0"/>
                <a:cs typeface="Times New Roman" panose="02020603050405020304" pitchFamily="18" charset="0"/>
              </a:rPr>
              <a:t>The Role of Parents and the Right of Withdrawal of Students from Relationships Education </a:t>
            </a:r>
            <a:br>
              <a:rPr lang="en-GB" sz="44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p:cNvSpPr>
            <a:spLocks noGrp="1"/>
          </p:cNvSpPr>
          <p:nvPr>
            <p:ph idx="1"/>
          </p:nvPr>
        </p:nvSpPr>
        <p:spPr/>
        <p:txBody>
          <a:bodyPr>
            <a:normAutofit fontScale="70000" lnSpcReduction="20000"/>
          </a:bodyPr>
          <a:lstStyle/>
          <a:p>
            <a:pPr marL="0" indent="0">
              <a:lnSpc>
                <a:spcPct val="115000"/>
              </a:lnSpc>
              <a:spcAft>
                <a:spcPts val="1000"/>
              </a:spcAft>
              <a:buNone/>
            </a:pPr>
            <a:r>
              <a:rPr lang="en-GB" dirty="0">
                <a:latin typeface="Verdana" panose="020B0604030504040204" pitchFamily="34" charset="0"/>
                <a:ea typeface="Calibri" panose="020F0502020204030204" pitchFamily="34" charset="0"/>
                <a:cs typeface="Times New Roman" panose="02020603050405020304" pitchFamily="18" charset="0"/>
              </a:rPr>
              <a:t>The school is well aware that the primary role in children’s RSE lies with parents and carers. We therefore wish to build a positive and supporting relationship with the parents of children at St Luke’s, through mutual understanding, trust and cooperation. To promote this objective we: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dirty="0">
                <a:latin typeface="Verdana" panose="020B0604030504040204" pitchFamily="34" charset="0"/>
                <a:ea typeface="Calibri" panose="020F0502020204030204" pitchFamily="34" charset="0"/>
                <a:cs typeface="Times New Roman" panose="02020603050405020304" pitchFamily="18" charset="0"/>
                <a:sym typeface="Symbol" panose="05050102010706020507" pitchFamily="18" charset="2"/>
              </a:rPr>
              <a:t></a:t>
            </a:r>
            <a:r>
              <a:rPr lang="en-GB" dirty="0">
                <a:latin typeface="Verdana" panose="020B0604030504040204" pitchFamily="34" charset="0"/>
                <a:ea typeface="Calibri" panose="020F0502020204030204" pitchFamily="34" charset="0"/>
                <a:cs typeface="Times New Roman" panose="02020603050405020304" pitchFamily="18" charset="0"/>
              </a:rPr>
              <a:t> Inform parents about the school’s RSE policy and practice.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dirty="0">
                <a:latin typeface="Verdana" panose="020B0604030504040204" pitchFamily="34" charset="0"/>
                <a:ea typeface="Calibri" panose="020F0502020204030204" pitchFamily="34" charset="0"/>
                <a:cs typeface="Times New Roman" panose="02020603050405020304" pitchFamily="18" charset="0"/>
                <a:sym typeface="Symbol" panose="05050102010706020507" pitchFamily="18" charset="2"/>
              </a:rPr>
              <a:t></a:t>
            </a:r>
            <a:r>
              <a:rPr lang="en-GB" dirty="0">
                <a:latin typeface="Verdana" panose="020B0604030504040204" pitchFamily="34" charset="0"/>
                <a:ea typeface="Calibri" panose="020F0502020204030204" pitchFamily="34" charset="0"/>
                <a:cs typeface="Times New Roman" panose="02020603050405020304" pitchFamily="18" charset="0"/>
              </a:rPr>
              <a:t> Answer any questions that parents may have about the RSE of their child.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dirty="0">
                <a:latin typeface="Verdana" panose="020B0604030504040204" pitchFamily="34" charset="0"/>
                <a:ea typeface="Calibri" panose="020F0502020204030204" pitchFamily="34" charset="0"/>
                <a:cs typeface="Times New Roman" panose="02020603050405020304" pitchFamily="18" charset="0"/>
                <a:sym typeface="Symbol" panose="05050102010706020507" pitchFamily="18" charset="2"/>
              </a:rPr>
              <a:t></a:t>
            </a:r>
            <a:r>
              <a:rPr lang="en-GB" dirty="0">
                <a:latin typeface="Verdana" panose="020B0604030504040204" pitchFamily="34" charset="0"/>
                <a:ea typeface="Calibri" panose="020F0502020204030204" pitchFamily="34" charset="0"/>
                <a:cs typeface="Times New Roman" panose="02020603050405020304" pitchFamily="18" charset="0"/>
              </a:rPr>
              <a:t> Take seriously any issues that parents raise with teachers or governors about this policy, or about the arrangements for RSE in the school.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dirty="0">
                <a:latin typeface="Verdana" panose="020B0604030504040204" pitchFamily="34" charset="0"/>
                <a:ea typeface="Calibri" panose="020F0502020204030204" pitchFamily="34" charset="0"/>
                <a:cs typeface="Times New Roman" panose="02020603050405020304" pitchFamily="18" charset="0"/>
                <a:sym typeface="Symbol" panose="05050102010706020507" pitchFamily="18" charset="2"/>
              </a:rPr>
              <a:t></a:t>
            </a:r>
            <a:r>
              <a:rPr lang="en-GB" dirty="0">
                <a:latin typeface="Verdana" panose="020B0604030504040204" pitchFamily="34" charset="0"/>
                <a:ea typeface="Calibri" panose="020F0502020204030204" pitchFamily="34" charset="0"/>
                <a:cs typeface="Times New Roman" panose="02020603050405020304" pitchFamily="18" charset="0"/>
              </a:rPr>
              <a:t> Make the RSE resources used in our lessons available for viewing.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dirty="0">
                <a:latin typeface="Verdana" panose="020B0604030504040204" pitchFamily="34" charset="0"/>
                <a:ea typeface="Calibri" panose="020F0502020204030204" pitchFamily="34" charset="0"/>
                <a:cs typeface="Times New Roman" panose="02020603050405020304" pitchFamily="18" charset="0"/>
              </a:rPr>
              <a:t>Any parent or carer with any concerns or worries about the RSE are asked to meet with the head teacher to discuss any issues they may have at the earliest opportunity, with a view to minimising any withdrawal from the non-statutory content of the lessons. We will always aim to resolve any concerns so that all children can participate in RSE in school.</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646856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Don’t forget…</a:t>
            </a:r>
          </a:p>
        </p:txBody>
      </p:sp>
      <p:sp>
        <p:nvSpPr>
          <p:cNvPr id="5" name="Content Placeholder 4"/>
          <p:cNvSpPr>
            <a:spLocks noGrp="1"/>
          </p:cNvSpPr>
          <p:nvPr>
            <p:ph idx="1"/>
          </p:nvPr>
        </p:nvSpPr>
        <p:spPr/>
        <p:txBody>
          <a:bodyPr>
            <a:normAutofit/>
          </a:bodyPr>
          <a:lstStyle/>
          <a:p>
            <a:pPr marL="0" indent="0">
              <a:buNone/>
            </a:pPr>
            <a:r>
              <a:rPr lang="en-GB" altLang="en-US" sz="2800" dirty="0"/>
              <a:t>We are educating children and young people to live in the real world, with all its contradictions</a:t>
            </a:r>
          </a:p>
          <a:p>
            <a:pPr marL="0" indent="0">
              <a:buNone/>
            </a:pPr>
            <a:r>
              <a:rPr lang="en-GB" altLang="en-US" sz="2400" i="1" dirty="0"/>
              <a:t>When it comes to sex, children’s heads are probably not empty – but they may be full of myths and half-truths</a:t>
            </a:r>
          </a:p>
          <a:p>
            <a:pPr marL="0" indent="0">
              <a:buNone/>
            </a:pPr>
            <a:r>
              <a:rPr lang="en-GB" altLang="en-US" sz="2800" dirty="0"/>
              <a:t>We mustn’t let our adult knowledge of relationships and sex prevent us seeing things from the child’s perspective</a:t>
            </a:r>
          </a:p>
          <a:p>
            <a:pPr marL="0" indent="0">
              <a:buNone/>
            </a:pPr>
            <a:r>
              <a:rPr lang="en-GB" altLang="en-US" sz="2400" i="1" dirty="0"/>
              <a:t>Our focus should be on building healthy attitudes and positive relationships, not just fighting off perceived threats</a:t>
            </a:r>
            <a:endParaRPr lang="en-GB" sz="2400" i="1" dirty="0"/>
          </a:p>
        </p:txBody>
      </p:sp>
    </p:spTree>
    <p:extLst>
      <p:ext uri="{BB962C8B-B14F-4D97-AF65-F5344CB8AC3E}">
        <p14:creationId xmlns:p14="http://schemas.microsoft.com/office/powerpoint/2010/main" val="409898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Today’s considerations</a:t>
            </a:r>
          </a:p>
        </p:txBody>
      </p:sp>
      <p:sp>
        <p:nvSpPr>
          <p:cNvPr id="3" name="Content Placeholder 2"/>
          <p:cNvSpPr>
            <a:spLocks noGrp="1"/>
          </p:cNvSpPr>
          <p:nvPr>
            <p:ph idx="1"/>
          </p:nvPr>
        </p:nvSpPr>
        <p:spPr/>
        <p:txBody>
          <a:bodyPr/>
          <a:lstStyle/>
          <a:p>
            <a:r>
              <a:rPr lang="en-GB" dirty="0"/>
              <a:t>The internet</a:t>
            </a:r>
          </a:p>
          <a:p>
            <a:r>
              <a:rPr lang="en-GB" dirty="0"/>
              <a:t>Television</a:t>
            </a:r>
          </a:p>
          <a:p>
            <a:r>
              <a:rPr lang="en-GB" dirty="0"/>
              <a:t>Social media</a:t>
            </a:r>
          </a:p>
          <a:p>
            <a:r>
              <a:rPr lang="en-GB" dirty="0"/>
              <a:t>Other media</a:t>
            </a:r>
          </a:p>
          <a:p>
            <a:r>
              <a:rPr lang="en-GB" dirty="0"/>
              <a:t>Friends</a:t>
            </a:r>
          </a:p>
          <a:p>
            <a:r>
              <a:rPr lang="en-GB" dirty="0"/>
              <a:t>Family</a:t>
            </a:r>
          </a:p>
          <a:p>
            <a:r>
              <a:rPr lang="en-GB" dirty="0"/>
              <a:t>School</a:t>
            </a:r>
          </a:p>
        </p:txBody>
      </p:sp>
      <p:pic>
        <p:nvPicPr>
          <p:cNvPr id="6" name="Picture 14" descr="faceboo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3913">
            <a:off x="10329343" y="3143437"/>
            <a:ext cx="1362075" cy="5143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3822" t="3478" r="2610" b="13152"/>
          <a:stretch/>
        </p:blipFill>
        <p:spPr bwMode="auto">
          <a:xfrm rot="20676496">
            <a:off x="6214666" y="2158543"/>
            <a:ext cx="2169234" cy="25763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http://i3.mirror.co.uk/incoming/article2241888.ece/alternates/s615/I130830_142443_874651oTextCS_46780005.jpg"/>
          <p:cNvPicPr/>
          <p:nvPr/>
        </p:nvPicPr>
        <p:blipFill>
          <a:blip r:embed="rId6">
            <a:extLst>
              <a:ext uri="{28A0092B-C50C-407E-A947-70E740481C1C}">
                <a14:useLocalDpi xmlns:a14="http://schemas.microsoft.com/office/drawing/2010/main" val="0"/>
              </a:ext>
            </a:extLst>
          </a:blip>
          <a:srcRect/>
          <a:stretch>
            <a:fillRect/>
          </a:stretch>
        </p:blipFill>
        <p:spPr bwMode="auto">
          <a:xfrm>
            <a:off x="8194578" y="2980545"/>
            <a:ext cx="1562100" cy="1038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94386">
            <a:off x="5961825" y="4794339"/>
            <a:ext cx="2245360" cy="17455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3" descr="Twitter log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6391" y="5553570"/>
            <a:ext cx="14763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84846" y="613173"/>
            <a:ext cx="2762250" cy="16573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p:cNvPicPr>
            <a:picLocks noChangeAspect="1"/>
          </p:cNvPicPr>
          <p:nvPr/>
        </p:nvPicPr>
        <p:blipFill>
          <a:blip r:embed="rId11"/>
          <a:stretch>
            <a:fillRect/>
          </a:stretch>
        </p:blipFill>
        <p:spPr>
          <a:xfrm>
            <a:off x="8795402" y="1531203"/>
            <a:ext cx="2762250" cy="16573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12"/>
          <p:cNvPicPr>
            <a:picLocks noChangeAspect="1"/>
          </p:cNvPicPr>
          <p:nvPr/>
        </p:nvPicPr>
        <p:blipFill>
          <a:blip r:embed="rId12"/>
          <a:stretch>
            <a:fillRect/>
          </a:stretch>
        </p:blipFill>
        <p:spPr>
          <a:xfrm rot="20561265">
            <a:off x="8744864" y="3690469"/>
            <a:ext cx="2581275" cy="28479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Picture 14"/>
          <p:cNvPicPr>
            <a:picLocks noChangeAspect="1"/>
          </p:cNvPicPr>
          <p:nvPr/>
        </p:nvPicPr>
        <p:blipFill>
          <a:blip r:embed="rId13"/>
          <a:stretch>
            <a:fillRect/>
          </a:stretch>
        </p:blipFill>
        <p:spPr>
          <a:xfrm rot="20733809">
            <a:off x="5302062" y="4270831"/>
            <a:ext cx="1219200" cy="1219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Picture 15"/>
          <p:cNvPicPr>
            <a:picLocks noChangeAspect="1"/>
          </p:cNvPicPr>
          <p:nvPr/>
        </p:nvPicPr>
        <p:blipFill>
          <a:blip r:embed="rId14"/>
          <a:stretch>
            <a:fillRect/>
          </a:stretch>
        </p:blipFill>
        <p:spPr>
          <a:xfrm rot="20393876">
            <a:off x="9115970" y="52618"/>
            <a:ext cx="2361688" cy="15277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36831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ppt_w</p:attrName>
                                        </p:attrNameLst>
                                      </p:cBhvr>
                                      <p:tavLst>
                                        <p:tav tm="0" fmla="#ppt_w*sin(2.5*pi*$)">
                                          <p:val>
                                            <p:fltVal val="0"/>
                                          </p:val>
                                        </p:tav>
                                        <p:tav tm="100000">
                                          <p:val>
                                            <p:fltVal val="1"/>
                                          </p:val>
                                        </p:tav>
                                      </p:tavLst>
                                    </p:anim>
                                    <p:anim calcmode="lin" valueType="num">
                                      <p:cBhvr>
                                        <p:cTn id="23" dur="2000" fill="hold"/>
                                        <p:tgtEl>
                                          <p:spTgt spid="12"/>
                                        </p:tgtEl>
                                        <p:attrNameLst>
                                          <p:attrName>ppt_h</p:attrName>
                                        </p:attrNameLst>
                                      </p:cBhvr>
                                      <p:tavLst>
                                        <p:tav tm="0">
                                          <p:val>
                                            <p:strVal val="#ppt_h"/>
                                          </p:val>
                                        </p:tav>
                                        <p:tav tm="100000">
                                          <p:val>
                                            <p:strVal val="#ppt_h"/>
                                          </p:val>
                                        </p:tav>
                                      </p:tavLst>
                                    </p:anim>
                                  </p:childTnLst>
                                </p:cTn>
                              </p:par>
                              <p:par>
                                <p:cTn id="24" presetID="3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par>
                                <p:cTn id="30" presetID="45"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anim calcmode="lin" valueType="num">
                                      <p:cBhvr>
                                        <p:cTn id="33" dur="2000" fill="hold"/>
                                        <p:tgtEl>
                                          <p:spTgt spid="8"/>
                                        </p:tgtEl>
                                        <p:attrNameLst>
                                          <p:attrName>ppt_w</p:attrName>
                                        </p:attrNameLst>
                                      </p:cBhvr>
                                      <p:tavLst>
                                        <p:tav tm="0" fmla="#ppt_w*sin(2.5*pi*$)">
                                          <p:val>
                                            <p:fltVal val="0"/>
                                          </p:val>
                                        </p:tav>
                                        <p:tav tm="100000">
                                          <p:val>
                                            <p:fltVal val="1"/>
                                          </p:val>
                                        </p:tav>
                                      </p:tavLst>
                                    </p:anim>
                                    <p:anim calcmode="lin" valueType="num">
                                      <p:cBhvr>
                                        <p:cTn id="34" dur="2000" fill="hold"/>
                                        <p:tgtEl>
                                          <p:spTgt spid="8"/>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ppt_w</p:attrName>
                                        </p:attrNameLst>
                                      </p:cBhvr>
                                      <p:tavLst>
                                        <p:tav tm="0" fmla="#ppt_w*sin(2.5*pi*$)">
                                          <p:val>
                                            <p:fltVal val="0"/>
                                          </p:val>
                                        </p:tav>
                                        <p:tav tm="100000">
                                          <p:val>
                                            <p:fltVal val="1"/>
                                          </p:val>
                                        </p:tav>
                                      </p:tavLst>
                                    </p:anim>
                                    <p:anim calcmode="lin" valueType="num">
                                      <p:cBhvr>
                                        <p:cTn id="3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Context</a:t>
            </a:r>
          </a:p>
        </p:txBody>
      </p:sp>
      <p:sp>
        <p:nvSpPr>
          <p:cNvPr id="3" name="Content Placeholder 2"/>
          <p:cNvSpPr>
            <a:spLocks noGrp="1"/>
          </p:cNvSpPr>
          <p:nvPr>
            <p:ph idx="1"/>
          </p:nvPr>
        </p:nvSpPr>
        <p:spPr/>
        <p:txBody>
          <a:bodyPr>
            <a:normAutofit/>
          </a:bodyPr>
          <a:lstStyle/>
          <a:p>
            <a:pPr marL="0" indent="0">
              <a:spcBef>
                <a:spcPts val="0"/>
              </a:spcBef>
              <a:spcAft>
                <a:spcPts val="500"/>
              </a:spcAft>
              <a:buNone/>
            </a:pPr>
            <a:endParaRPr lang="en-GB" sz="1800" kern="1400" dirty="0">
              <a:solidFill>
                <a:srgbClr val="000000"/>
              </a:solidFill>
            </a:endParaRPr>
          </a:p>
          <a:p>
            <a:pPr marL="0" indent="0">
              <a:spcBef>
                <a:spcPts val="0"/>
              </a:spcBef>
              <a:spcAft>
                <a:spcPts val="500"/>
              </a:spcAft>
              <a:buNone/>
            </a:pPr>
            <a:endParaRPr lang="en-GB" sz="1800" kern="1400" dirty="0">
              <a:solidFill>
                <a:srgbClr val="000000"/>
              </a:solidFill>
            </a:endParaRPr>
          </a:p>
          <a:p>
            <a:pPr marL="0" indent="0">
              <a:spcBef>
                <a:spcPts val="0"/>
              </a:spcBef>
              <a:spcAft>
                <a:spcPts val="500"/>
              </a:spcAft>
              <a:buNone/>
            </a:pPr>
            <a:r>
              <a:rPr lang="en-GB" sz="1800" kern="1400" dirty="0">
                <a:solidFill>
                  <a:srgbClr val="000000"/>
                </a:solidFill>
              </a:rPr>
              <a:t>There have been many calls for statutory RSE and/or PSHE from leading parent representative bodies such as </a:t>
            </a:r>
            <a:r>
              <a:rPr lang="en-GB" sz="1800" kern="1400" dirty="0" err="1">
                <a:solidFill>
                  <a:srgbClr val="000000"/>
                </a:solidFill>
              </a:rPr>
              <a:t>Mumsnet</a:t>
            </a:r>
            <a:r>
              <a:rPr lang="en-GB" sz="1800" kern="1400" dirty="0">
                <a:solidFill>
                  <a:srgbClr val="000000"/>
                </a:solidFill>
              </a:rPr>
              <a:t> and PTA UK. A recent </a:t>
            </a:r>
            <a:r>
              <a:rPr lang="en-GB" sz="1800" kern="1400" dirty="0" err="1">
                <a:solidFill>
                  <a:srgbClr val="000000"/>
                </a:solidFill>
              </a:rPr>
              <a:t>YouGov</a:t>
            </a:r>
            <a:r>
              <a:rPr lang="en-GB" sz="1800" kern="1400" dirty="0">
                <a:solidFill>
                  <a:srgbClr val="000000"/>
                </a:solidFill>
              </a:rPr>
              <a:t> poll shows that 91% of parents believe all pupils should receive PSHE lessons to teach about the risks of sexting, as well as other issues such as contact from strangers online. </a:t>
            </a:r>
          </a:p>
          <a:p>
            <a:pPr marL="0" indent="0">
              <a:spcBef>
                <a:spcPts val="0"/>
              </a:spcBef>
              <a:spcAft>
                <a:spcPts val="500"/>
              </a:spcAft>
              <a:buNone/>
            </a:pPr>
            <a:endParaRPr lang="en-GB" sz="1800" kern="1400" dirty="0">
              <a:solidFill>
                <a:srgbClr val="000000"/>
              </a:solidFill>
            </a:endParaRPr>
          </a:p>
          <a:p>
            <a:pPr marL="0" indent="0">
              <a:spcBef>
                <a:spcPts val="0"/>
              </a:spcBef>
              <a:spcAft>
                <a:spcPts val="500"/>
              </a:spcAft>
              <a:buNone/>
            </a:pPr>
            <a:r>
              <a:rPr lang="en-GB" sz="1800" kern="1400" dirty="0">
                <a:solidFill>
                  <a:srgbClr val="000000"/>
                </a:solidFill>
              </a:rPr>
              <a:t>A recent </a:t>
            </a:r>
            <a:r>
              <a:rPr lang="en-GB" sz="1800" kern="1400" dirty="0" err="1">
                <a:solidFill>
                  <a:srgbClr val="000000"/>
                </a:solidFill>
              </a:rPr>
              <a:t>Barnardo’s</a:t>
            </a:r>
            <a:r>
              <a:rPr lang="en-GB" sz="1800" kern="1400" dirty="0">
                <a:solidFill>
                  <a:srgbClr val="000000"/>
                </a:solidFill>
              </a:rPr>
              <a:t> poll of 11-15 year olds also showed that 74% believed that children would be safer if they had age appropriate classes on RSE.</a:t>
            </a:r>
          </a:p>
          <a:p>
            <a:pPr marL="0" indent="0">
              <a:spcBef>
                <a:spcPts val="0"/>
              </a:spcBef>
              <a:spcAft>
                <a:spcPts val="500"/>
              </a:spcAft>
              <a:buNone/>
            </a:pPr>
            <a:endParaRPr lang="en-GB" sz="1800" kern="1400" dirty="0">
              <a:solidFill>
                <a:srgbClr val="000000"/>
              </a:solidFill>
            </a:endParaRPr>
          </a:p>
          <a:p>
            <a:pPr marL="0" indent="0">
              <a:spcBef>
                <a:spcPts val="0"/>
              </a:spcBef>
              <a:spcAft>
                <a:spcPts val="500"/>
              </a:spcAft>
              <a:buNone/>
            </a:pPr>
            <a:endParaRPr lang="en-GB" sz="1800" kern="1400" dirty="0">
              <a:solidFill>
                <a:srgbClr val="000000"/>
              </a:solidFill>
            </a:endParaRPr>
          </a:p>
          <a:p>
            <a:pPr marL="0" indent="0">
              <a:spcBef>
                <a:spcPts val="0"/>
              </a:spcBef>
              <a:spcAft>
                <a:spcPts val="500"/>
              </a:spcAft>
            </a:pPr>
            <a:r>
              <a:rPr lang="en-GB" sz="700" kern="1400" dirty="0">
                <a:solidFill>
                  <a:srgbClr val="000000"/>
                </a:solidFill>
                <a:latin typeface="Comic Sans MS" panose="030F0702030302020204" pitchFamily="66" charset="0"/>
              </a:rPr>
              <a:t> </a:t>
            </a:r>
          </a:p>
          <a:p>
            <a:pPr marL="0" indent="0">
              <a:spcBef>
                <a:spcPts val="0"/>
              </a:spcBef>
              <a:spcAft>
                <a:spcPts val="500"/>
              </a:spcAft>
              <a:buNone/>
            </a:pPr>
            <a:endParaRPr lang="en-GB" sz="800" kern="1400" dirty="0">
              <a:solidFill>
                <a:srgbClr val="000000"/>
              </a:solidFill>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97541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br>
            <a:br>
              <a:rPr lang="en-GB" dirty="0"/>
            </a:br>
            <a:br>
              <a:rPr lang="en-GB" dirty="0"/>
            </a:br>
            <a:br>
              <a:rPr lang="en-GB" dirty="0"/>
            </a:br>
            <a:br>
              <a:rPr lang="en-GB" dirty="0"/>
            </a:br>
            <a:br>
              <a:rPr lang="en-GB" dirty="0"/>
            </a:br>
            <a:br>
              <a:rPr lang="en-GB" dirty="0"/>
            </a:br>
            <a:r>
              <a:rPr lang="en-GB" dirty="0"/>
              <a:t>Our school policy</a:t>
            </a:r>
          </a:p>
        </p:txBody>
      </p:sp>
      <p:sp>
        <p:nvSpPr>
          <p:cNvPr id="3" name="Content Placeholder 2"/>
          <p:cNvSpPr>
            <a:spLocks noGrp="1"/>
          </p:cNvSpPr>
          <p:nvPr>
            <p:ph idx="1"/>
          </p:nvPr>
        </p:nvSpPr>
        <p:spPr>
          <a:xfrm>
            <a:off x="3869268" y="864108"/>
            <a:ext cx="7315200" cy="5612892"/>
          </a:xfrm>
        </p:spPr>
        <p:txBody>
          <a:bodyPr>
            <a:normAutofit fontScale="85000" lnSpcReduction="20000"/>
          </a:bodyPr>
          <a:lstStyle/>
          <a:p>
            <a:r>
              <a:rPr lang="en-GB" dirty="0"/>
              <a:t>Introduction:</a:t>
            </a:r>
          </a:p>
          <a:p>
            <a:r>
              <a:rPr lang="en-GB" dirty="0"/>
              <a:t>At St Luke’s we believe that PSHE is a vital part of children’s education if the children are to grow up confident, happy and safe. We have carefully considered the scheme of work chosen to ensure that it links with and supports our ethos and vision at St. Luke’s. The Jigsaw PSHE programme celebrates differences, raises aspirations and develops our pupils’ resilience to change. PSHE explicitly teaches this content, as well as threading this intent throughout all PSHE lessons. Our PSHE curriculum ensures we:</a:t>
            </a:r>
          </a:p>
          <a:p>
            <a:r>
              <a:rPr lang="en-GB" dirty="0"/>
              <a:t>‘foster pupil wellbeing and develop resilience and character that we know are fundamental to pupils being happy, successful and productive members of society… [as well as developing] personal attributes including kindness, integrity, generosity and honesty.’</a:t>
            </a:r>
          </a:p>
          <a:p>
            <a:r>
              <a:rPr lang="en-GB" dirty="0"/>
              <a:t>(RSHE Statutory Guidance, DFE, 2019)</a:t>
            </a:r>
          </a:p>
          <a:p>
            <a:r>
              <a:rPr lang="en-GB" dirty="0"/>
              <a:t>This complements our school’s Christian values of safety, responsibility, kindness, respect, enthusiasm, partnership, fairness, honesty, excellence and courage which permeate the life of the school. By delivering  the Jigsaw scheme of work we know that our pupils are equipped with the skills needed to not only navigate but flourish in our modern world, so they are able to live and work by our school’s Christian vision, ‘Hearts overflowing with truth and love’.</a:t>
            </a:r>
          </a:p>
          <a:p>
            <a:r>
              <a:rPr lang="en-GB" dirty="0"/>
              <a:t>An amendment to the Children and Social Work Act 2017 made Relationships and Health Education statutory subjects from September 2020. Our scheme of work ensures all statutory duties are fulfilled, (see RSE mapping document for further information) and we are delivering this new statutory content through our established PSHE curriculum.</a:t>
            </a:r>
          </a:p>
          <a:p>
            <a:pPr marL="0" indent="0">
              <a:lnSpc>
                <a:spcPct val="115000"/>
              </a:lnSpc>
              <a:spcAft>
                <a:spcPts val="1000"/>
              </a:spcAft>
              <a:buNone/>
            </a:pPr>
            <a:endParaRPr lang="en-GB" dirty="0"/>
          </a:p>
        </p:txBody>
      </p:sp>
      <p:pic>
        <p:nvPicPr>
          <p:cNvPr id="4" name="Picture 3"/>
          <p:cNvPicPr>
            <a:picLocks noChangeAspect="1"/>
          </p:cNvPicPr>
          <p:nvPr/>
        </p:nvPicPr>
        <p:blipFill>
          <a:blip r:embed="rId3"/>
          <a:stretch>
            <a:fillRect/>
          </a:stretch>
        </p:blipFill>
        <p:spPr>
          <a:xfrm>
            <a:off x="317920" y="188005"/>
            <a:ext cx="2882481" cy="3946782"/>
          </a:xfrm>
          <a:prstGeom prst="rect">
            <a:avLst/>
          </a:prstGeom>
        </p:spPr>
      </p:pic>
    </p:spTree>
    <p:extLst>
      <p:ext uri="{BB962C8B-B14F-4D97-AF65-F5344CB8AC3E}">
        <p14:creationId xmlns:p14="http://schemas.microsoft.com/office/powerpoint/2010/main" val="4145617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717452" y="427482"/>
            <a:ext cx="10467016" cy="5993892"/>
          </a:xfrm>
          <a:solidFill>
            <a:schemeClr val="bg1"/>
          </a:solidFill>
        </p:spPr>
        <p:txBody>
          <a:bodyPr>
            <a:normAutofit fontScale="85000" lnSpcReduction="20000"/>
          </a:bodyPr>
          <a:lstStyle/>
          <a:p>
            <a:r>
              <a:rPr lang="en-GB" b="1" dirty="0"/>
              <a:t>What is RSHE? </a:t>
            </a:r>
            <a:endParaRPr lang="en-GB" dirty="0"/>
          </a:p>
          <a:p>
            <a:r>
              <a:rPr lang="en-GB" dirty="0"/>
              <a:t>RSHE is part of the personal, social and health education (PSHE) curriculum in our school. Relationships Education and Health Education is statutory in all primary schools from September 2020. </a:t>
            </a:r>
          </a:p>
          <a:p>
            <a:r>
              <a:rPr lang="en-GB" dirty="0"/>
              <a:t>The DFE recommend ‘…that all primary schools should have a sex education programme tailored to the age and the physical and emotional maturity of the pupils. It should ensure that both boys and girls are prepared for the changes that adolescence brings and – drawing on knowledge of the human lifecycle set out in the national curriculum for science – how a baby is conceived and born.’ (DFE guidance).</a:t>
            </a:r>
          </a:p>
          <a:p>
            <a:r>
              <a:rPr lang="en-GB" b="1" dirty="0"/>
              <a:t>Principles and Values</a:t>
            </a:r>
            <a:r>
              <a:rPr lang="en-GB" dirty="0"/>
              <a:t> </a:t>
            </a:r>
          </a:p>
          <a:p>
            <a:r>
              <a:rPr lang="en-GB" dirty="0"/>
              <a:t>St. Luke’s believes that RSHE should: </a:t>
            </a:r>
          </a:p>
          <a:p>
            <a:pPr lvl="0"/>
            <a:r>
              <a:rPr lang="en-GB" dirty="0"/>
              <a:t>Recognise that the wider community has much to offer and we aim to work in partnership. </a:t>
            </a:r>
          </a:p>
          <a:p>
            <a:pPr lvl="0"/>
            <a:r>
              <a:rPr lang="en-GB" dirty="0"/>
              <a:t>Be an integral part of the lifelong learning process, beginning in early childhood and continuing into adult life. </a:t>
            </a:r>
          </a:p>
          <a:p>
            <a:pPr lvl="0"/>
            <a:r>
              <a:rPr lang="en-GB" dirty="0"/>
              <a:t>Be an entitlement for </a:t>
            </a:r>
            <a:r>
              <a:rPr lang="en-GB" b="1" dirty="0"/>
              <a:t>all</a:t>
            </a:r>
            <a:r>
              <a:rPr lang="en-GB" dirty="0"/>
              <a:t> young people.</a:t>
            </a:r>
          </a:p>
          <a:p>
            <a:pPr lvl="0"/>
            <a:r>
              <a:rPr lang="en-GB" dirty="0"/>
              <a:t>Be set within the wider school context and support family commitment and love, respect and               affection, knowledge and openness. Family is a broad concept; not just one model, e.g. nuclear family. It includes a variety of types of family structure, and acceptance of different approaches. </a:t>
            </a:r>
          </a:p>
          <a:p>
            <a:pPr lvl="0"/>
            <a:r>
              <a:rPr lang="en-GB" dirty="0"/>
              <a:t>Equip children to have respect for themselves, both in the real world and online, enabling them to make appropriate choices. </a:t>
            </a:r>
          </a:p>
          <a:p>
            <a:pPr lvl="0"/>
            <a:r>
              <a:rPr lang="en-GB" dirty="0"/>
              <a:t>Encourage students and teachers to share and respect each other’s views. We are aware of different approaches to sexual orientation, without promotion of any particular family structure. The important values are love, respect and care for each other. </a:t>
            </a:r>
          </a:p>
          <a:p>
            <a:pPr lvl="0"/>
            <a:r>
              <a:rPr lang="en-GB" dirty="0"/>
              <a:t>Generate an atmosphere where questions and discussion on sexual matters can take place without any stigma or embarrassment.</a:t>
            </a:r>
          </a:p>
          <a:p>
            <a:endParaRPr lang="en-GB" dirty="0"/>
          </a:p>
        </p:txBody>
      </p:sp>
    </p:spTree>
    <p:extLst>
      <p:ext uri="{BB962C8B-B14F-4D97-AF65-F5344CB8AC3E}">
        <p14:creationId xmlns:p14="http://schemas.microsoft.com/office/powerpoint/2010/main" val="263419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a:t>
            </a:r>
          </a:p>
        </p:txBody>
      </p:sp>
      <p:sp>
        <p:nvSpPr>
          <p:cNvPr id="3" name="Content Placeholder 2"/>
          <p:cNvSpPr>
            <a:spLocks noGrp="1"/>
          </p:cNvSpPr>
          <p:nvPr>
            <p:ph idx="1"/>
          </p:nvPr>
        </p:nvSpPr>
        <p:spPr/>
        <p:txBody>
          <a:bodyPr>
            <a:normAutofit fontScale="92500" lnSpcReduction="20000"/>
          </a:bodyPr>
          <a:lstStyle/>
          <a:p>
            <a:pPr marL="0" indent="0">
              <a:buNone/>
            </a:pPr>
            <a:endParaRPr lang="en-GB" altLang="en-US" sz="1200" dirty="0"/>
          </a:p>
          <a:p>
            <a:r>
              <a:rPr lang="en-GB" b="1" dirty="0"/>
              <a:t>Aims</a:t>
            </a:r>
            <a:endParaRPr lang="en-GB" dirty="0"/>
          </a:p>
          <a:p>
            <a:r>
              <a:rPr lang="en-GB" dirty="0"/>
              <a:t>We aim to deliver RSHE in a way that provides balanced factual information, and is sensitive to the broader backgrounds, beliefs and experiences of our community. Our RSHE programme aims to prepare children for an adult life in which they can:</a:t>
            </a:r>
          </a:p>
          <a:p>
            <a:pPr lvl="0"/>
            <a:r>
              <a:rPr lang="en-GB" dirty="0"/>
              <a:t>Develop positive values and a moral framework that will guide their decisions, judgements and behaviour. </a:t>
            </a:r>
          </a:p>
          <a:p>
            <a:pPr lvl="0"/>
            <a:r>
              <a:rPr lang="en-GB" dirty="0"/>
              <a:t>Have the confidence and self-esteem to value themselves and others.</a:t>
            </a:r>
          </a:p>
          <a:p>
            <a:pPr lvl="0"/>
            <a:r>
              <a:rPr lang="en-GB" dirty="0"/>
              <a:t>Acquire the skills to judge what kind of relationship they want.</a:t>
            </a:r>
          </a:p>
          <a:p>
            <a:pPr lvl="0"/>
            <a:r>
              <a:rPr lang="en-GB" dirty="0"/>
              <a:t>Understand the consequences of their actions, both in the real world and online, so they know how to behave responsibly within relationships.</a:t>
            </a:r>
          </a:p>
          <a:p>
            <a:pPr lvl="0"/>
            <a:r>
              <a:rPr lang="en-GB" dirty="0"/>
              <a:t>Communicate effectively by developing appropriate terminology for sex and relationship issues.</a:t>
            </a:r>
          </a:p>
          <a:p>
            <a:pPr lvl="0"/>
            <a:r>
              <a:rPr lang="en-GB" dirty="0"/>
              <a:t>Secure an understanding of how to look after their own emotional wellbeing and the links between respecting your body and your mind.</a:t>
            </a:r>
          </a:p>
          <a:p>
            <a:pPr marL="0" indent="0">
              <a:buNone/>
            </a:pPr>
            <a:endParaRPr lang="en-GB" dirty="0"/>
          </a:p>
        </p:txBody>
      </p:sp>
    </p:spTree>
    <p:extLst>
      <p:ext uri="{BB962C8B-B14F-4D97-AF65-F5344CB8AC3E}">
        <p14:creationId xmlns:p14="http://schemas.microsoft.com/office/powerpoint/2010/main" val="288335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Science and PSHE – what’s the difference?</a:t>
            </a:r>
          </a:p>
        </p:txBody>
      </p:sp>
      <p:sp>
        <p:nvSpPr>
          <p:cNvPr id="5" name="Text Placeholder 4"/>
          <p:cNvSpPr>
            <a:spLocks noGrp="1"/>
          </p:cNvSpPr>
          <p:nvPr>
            <p:ph type="body" idx="1"/>
          </p:nvPr>
        </p:nvSpPr>
        <p:spPr/>
        <p:txBody>
          <a:bodyPr/>
          <a:lstStyle/>
          <a:p>
            <a:r>
              <a:rPr lang="en-GB" dirty="0"/>
              <a:t>Science Key Stage 1</a:t>
            </a:r>
          </a:p>
        </p:txBody>
      </p:sp>
      <p:sp>
        <p:nvSpPr>
          <p:cNvPr id="6" name="Content Placeholder 5"/>
          <p:cNvSpPr>
            <a:spLocks noGrp="1"/>
          </p:cNvSpPr>
          <p:nvPr>
            <p:ph sz="half" idx="2"/>
          </p:nvPr>
        </p:nvSpPr>
        <p:spPr/>
        <p:txBody>
          <a:bodyPr>
            <a:normAutofit/>
          </a:bodyPr>
          <a:lstStyle/>
          <a:p>
            <a:r>
              <a:rPr lang="en-GB" dirty="0"/>
              <a:t>identify, name, draw and label the basic parts of the human body and say which part of the body is associated with each sense</a:t>
            </a:r>
          </a:p>
          <a:p>
            <a:pPr marL="0" indent="0">
              <a:buNone/>
            </a:pPr>
            <a:endParaRPr lang="en-GB" dirty="0"/>
          </a:p>
          <a:p>
            <a:r>
              <a:rPr lang="en-GB" dirty="0"/>
              <a:t>notice that animals, including humans, have offspring which grow into adults</a:t>
            </a:r>
          </a:p>
        </p:txBody>
      </p:sp>
      <p:sp>
        <p:nvSpPr>
          <p:cNvPr id="7" name="Text Placeholder 6"/>
          <p:cNvSpPr>
            <a:spLocks noGrp="1"/>
          </p:cNvSpPr>
          <p:nvPr>
            <p:ph type="body" sz="quarter" idx="3"/>
          </p:nvPr>
        </p:nvSpPr>
        <p:spPr/>
        <p:txBody>
          <a:bodyPr/>
          <a:lstStyle/>
          <a:p>
            <a:r>
              <a:rPr lang="en-GB" dirty="0"/>
              <a:t>PSHE Key Stage 1</a:t>
            </a:r>
          </a:p>
        </p:txBody>
      </p:sp>
      <p:sp>
        <p:nvSpPr>
          <p:cNvPr id="8" name="Content Placeholder 7"/>
          <p:cNvSpPr>
            <a:spLocks noGrp="1"/>
          </p:cNvSpPr>
          <p:nvPr>
            <p:ph sz="quarter" idx="4"/>
          </p:nvPr>
        </p:nvSpPr>
        <p:spPr/>
        <p:txBody>
          <a:bodyPr>
            <a:normAutofit fontScale="77500" lnSpcReduction="20000"/>
          </a:bodyPr>
          <a:lstStyle/>
          <a:p>
            <a:r>
              <a:rPr lang="en-GB" dirty="0"/>
              <a:t>The names for the main parts of the body (including external genitalia) the similarities and difference between boys and girls</a:t>
            </a:r>
          </a:p>
          <a:p>
            <a:pPr>
              <a:defRPr/>
            </a:pPr>
            <a:r>
              <a:rPr lang="en-GB" b="1" dirty="0"/>
              <a:t>how to maintain physical, mental and emotional health and well-being </a:t>
            </a:r>
          </a:p>
          <a:p>
            <a:pPr>
              <a:defRPr/>
            </a:pPr>
            <a:r>
              <a:rPr lang="en-GB" b="1" dirty="0"/>
              <a:t>how to manage risks to physical and emotional health and well-being </a:t>
            </a:r>
          </a:p>
          <a:p>
            <a:pPr>
              <a:defRPr/>
            </a:pPr>
            <a:r>
              <a:rPr lang="en-GB" b="1" dirty="0"/>
              <a:t>ways of keeping physically and emotionally safe </a:t>
            </a:r>
          </a:p>
          <a:p>
            <a:pPr>
              <a:defRPr/>
            </a:pPr>
            <a:r>
              <a:rPr lang="en-GB" b="1" dirty="0"/>
              <a:t>about managing change, such as puberty, transition and loss </a:t>
            </a:r>
          </a:p>
          <a:p>
            <a:pPr>
              <a:defRPr/>
            </a:pPr>
            <a:r>
              <a:rPr lang="en-GB" b="1" dirty="0"/>
              <a:t>how to make informed choices about health and well-being and to     recognise sources of help with this </a:t>
            </a:r>
          </a:p>
        </p:txBody>
      </p:sp>
    </p:spTree>
    <p:extLst>
      <p:ext uri="{BB962C8B-B14F-4D97-AF65-F5344CB8AC3E}">
        <p14:creationId xmlns:p14="http://schemas.microsoft.com/office/powerpoint/2010/main" val="234401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Science and PSHE – what’s the difference?</a:t>
            </a:r>
          </a:p>
        </p:txBody>
      </p:sp>
      <p:sp>
        <p:nvSpPr>
          <p:cNvPr id="5" name="Text Placeholder 4"/>
          <p:cNvSpPr>
            <a:spLocks noGrp="1"/>
          </p:cNvSpPr>
          <p:nvPr>
            <p:ph type="body" idx="1"/>
          </p:nvPr>
        </p:nvSpPr>
        <p:spPr/>
        <p:txBody>
          <a:bodyPr/>
          <a:lstStyle/>
          <a:p>
            <a:r>
              <a:rPr lang="en-GB" dirty="0"/>
              <a:t>Science Key Stage 2</a:t>
            </a:r>
          </a:p>
        </p:txBody>
      </p:sp>
      <p:sp>
        <p:nvSpPr>
          <p:cNvPr id="6" name="Content Placeholder 5"/>
          <p:cNvSpPr>
            <a:spLocks noGrp="1"/>
          </p:cNvSpPr>
          <p:nvPr>
            <p:ph sz="half" idx="2"/>
          </p:nvPr>
        </p:nvSpPr>
        <p:spPr/>
        <p:txBody>
          <a:bodyPr>
            <a:normAutofit/>
          </a:bodyPr>
          <a:lstStyle/>
          <a:p>
            <a:pPr>
              <a:defRPr/>
            </a:pPr>
            <a:r>
              <a:rPr lang="en-GB" dirty="0"/>
              <a:t>describe the differences in the life cycles of a mammal, an amphibian, an insect and a bird </a:t>
            </a:r>
          </a:p>
          <a:p>
            <a:pPr>
              <a:defRPr/>
            </a:pPr>
            <a:r>
              <a:rPr lang="en-GB" dirty="0"/>
              <a:t>describe the life process of reproduction in some plants and animals</a:t>
            </a:r>
          </a:p>
          <a:p>
            <a:pPr>
              <a:defRPr/>
            </a:pPr>
            <a:r>
              <a:rPr lang="en-GB" dirty="0"/>
              <a:t>describe the changes as humans develop to old age</a:t>
            </a:r>
          </a:p>
          <a:p>
            <a:r>
              <a:rPr lang="en-GB" dirty="0"/>
              <a:t>learn about the changes experienced in puberty</a:t>
            </a:r>
          </a:p>
          <a:p>
            <a:endParaRPr lang="en-GB" dirty="0">
              <a:solidFill>
                <a:srgbClr val="7030A0"/>
              </a:solidFill>
            </a:endParaRPr>
          </a:p>
        </p:txBody>
      </p:sp>
      <p:sp>
        <p:nvSpPr>
          <p:cNvPr id="7" name="Text Placeholder 6"/>
          <p:cNvSpPr>
            <a:spLocks noGrp="1"/>
          </p:cNvSpPr>
          <p:nvPr>
            <p:ph type="body" sz="quarter" idx="3"/>
          </p:nvPr>
        </p:nvSpPr>
        <p:spPr/>
        <p:txBody>
          <a:bodyPr/>
          <a:lstStyle/>
          <a:p>
            <a:r>
              <a:rPr lang="en-GB" dirty="0"/>
              <a:t>PSHE Key Stage 2</a:t>
            </a:r>
          </a:p>
        </p:txBody>
      </p:sp>
      <p:sp>
        <p:nvSpPr>
          <p:cNvPr id="8" name="Content Placeholder 7"/>
          <p:cNvSpPr>
            <a:spLocks noGrp="1"/>
          </p:cNvSpPr>
          <p:nvPr>
            <p:ph sz="quarter" idx="4"/>
          </p:nvPr>
        </p:nvSpPr>
        <p:spPr/>
        <p:txBody>
          <a:bodyPr>
            <a:normAutofit fontScale="77500" lnSpcReduction="20000"/>
          </a:bodyPr>
          <a:lstStyle/>
          <a:p>
            <a:pPr>
              <a:defRPr/>
            </a:pPr>
            <a:r>
              <a:rPr lang="en-GB" dirty="0"/>
              <a:t>how their body will change as they approach and move through puberty</a:t>
            </a:r>
          </a:p>
          <a:p>
            <a:pPr>
              <a:defRPr/>
            </a:pPr>
            <a:r>
              <a:rPr lang="en-GB" dirty="0"/>
              <a:t>about human reproduction </a:t>
            </a:r>
          </a:p>
          <a:p>
            <a:pPr>
              <a:defRPr/>
            </a:pPr>
            <a:r>
              <a:rPr lang="en-GB" b="1" dirty="0"/>
              <a:t>how to develop and maintain a variety of healthy relationships, within a range of social/cultural contexts</a:t>
            </a:r>
          </a:p>
          <a:p>
            <a:pPr>
              <a:defRPr/>
            </a:pPr>
            <a:r>
              <a:rPr lang="en-GB" b="1" dirty="0"/>
              <a:t>how to recognise and manage emotions within a range of relationships</a:t>
            </a:r>
          </a:p>
          <a:p>
            <a:pPr>
              <a:defRPr/>
            </a:pPr>
            <a:r>
              <a:rPr lang="en-GB" b="1" dirty="0"/>
              <a:t>how to recognise risky or negative relationships including all forms of bullying and abuse </a:t>
            </a:r>
          </a:p>
          <a:p>
            <a:pPr>
              <a:defRPr/>
            </a:pPr>
            <a:r>
              <a:rPr lang="en-GB" b="1" dirty="0"/>
              <a:t>how to respond to risky or negative relationships and ask for help</a:t>
            </a:r>
          </a:p>
          <a:p>
            <a:pPr>
              <a:defRPr/>
            </a:pPr>
            <a:r>
              <a:rPr lang="en-GB" b="1" dirty="0"/>
              <a:t>how to respect equality and diversity in relationships </a:t>
            </a:r>
          </a:p>
        </p:txBody>
      </p:sp>
    </p:spTree>
    <p:extLst>
      <p:ext uri="{BB962C8B-B14F-4D97-AF65-F5344CB8AC3E}">
        <p14:creationId xmlns:p14="http://schemas.microsoft.com/office/powerpoint/2010/main" val="3077968266"/>
      </p:ext>
    </p:extLst>
  </p:cSld>
  <p:clrMapOvr>
    <a:masterClrMapping/>
  </p:clrMapOvr>
</p:sld>
</file>

<file path=ppt/theme/theme1.xml><?xml version="1.0" encoding="utf-8"?>
<a:theme xmlns:a="http://schemas.openxmlformats.org/drawingml/2006/main" name="Fra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9d0f3e-5ef5-44c1-80f1-1c19bf123570">
      <Terms xmlns="http://schemas.microsoft.com/office/infopath/2007/PartnerControls"/>
    </lcf76f155ced4ddcb4097134ff3c332f>
    <Order0 xmlns="b49d0f3e-5ef5-44c1-80f1-1c19bf123570" xsi:nil="true"/>
    <TaxCatchAll xmlns="eb27a475-cf7b-47c0-b115-4a699e078a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E2DCEEE7E218478270A2EDA8B657BA" ma:contentTypeVersion="19" ma:contentTypeDescription="Create a new document." ma:contentTypeScope="" ma:versionID="6f918a0bdf818782dd8d084be62a0f1d">
  <xsd:schema xmlns:xsd="http://www.w3.org/2001/XMLSchema" xmlns:xs="http://www.w3.org/2001/XMLSchema" xmlns:p="http://schemas.microsoft.com/office/2006/metadata/properties" xmlns:ns2="b49d0f3e-5ef5-44c1-80f1-1c19bf123570" xmlns:ns3="eb27a475-cf7b-47c0-b115-4a699e078a2f" targetNamespace="http://schemas.microsoft.com/office/2006/metadata/properties" ma:root="true" ma:fieldsID="d546c597ea2e3e4640032fc74e889055" ns2:_="" ns3:_="">
    <xsd:import namespace="b49d0f3e-5ef5-44c1-80f1-1c19bf123570"/>
    <xsd:import namespace="eb27a475-cf7b-47c0-b115-4a699e078a2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3:TaxCatchAll" minOccurs="0"/>
                <xsd:element ref="ns2:lcf76f155ced4ddcb4097134ff3c332f"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9d0f3e-5ef5-44c1-80f1-1c19bf1235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3136c22-bca5-447f-82e6-c735fc7127a8" ma:termSetId="09814cd3-568e-fe90-9814-8d621ff8fb84" ma:anchorId="fba54fb3-c3e1-fe81-a776-ca4b69148c4d" ma:open="true" ma:isKeyword="false">
      <xsd:complexType>
        <xsd:sequence>
          <xsd:element ref="pc:Terms" minOccurs="0" maxOccurs="1"/>
        </xsd:sequence>
      </xsd:complexType>
    </xsd:element>
    <xsd:element name="Order0" ma:index="24" nillable="true" ma:displayName="Order" ma:format="Dropdown" ma:internalName="Order0"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eb27a475-cf7b-47c0-b115-4a699e078a2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9785d9f-b879-4975-be03-e76b4c670934}" ma:internalName="TaxCatchAll" ma:showField="CatchAllData" ma:web="eb27a475-cf7b-47c0-b115-4a699e078a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483C38-FEE4-4386-81F7-6097E3803641}">
  <ds:schemaRefs>
    <ds:schemaRef ds:uri="http://schemas.microsoft.com/office/2006/metadata/properties"/>
    <ds:schemaRef ds:uri="http://schemas.microsoft.com/office/infopath/2007/PartnerControls"/>
    <ds:schemaRef ds:uri="b49d0f3e-5ef5-44c1-80f1-1c19bf123570"/>
    <ds:schemaRef ds:uri="eb27a475-cf7b-47c0-b115-4a699e078a2f"/>
  </ds:schemaRefs>
</ds:datastoreItem>
</file>

<file path=customXml/itemProps2.xml><?xml version="1.0" encoding="utf-8"?>
<ds:datastoreItem xmlns:ds="http://schemas.openxmlformats.org/officeDocument/2006/customXml" ds:itemID="{8A5F6F74-69E5-4C26-8965-3AC9F1794920}">
  <ds:schemaRefs>
    <ds:schemaRef ds:uri="http://schemas.microsoft.com/sharepoint/v3/contenttype/forms"/>
  </ds:schemaRefs>
</ds:datastoreItem>
</file>

<file path=customXml/itemProps3.xml><?xml version="1.0" encoding="utf-8"?>
<ds:datastoreItem xmlns:ds="http://schemas.openxmlformats.org/officeDocument/2006/customXml" ds:itemID="{70FEC6E3-F06F-4FD9-8D48-1E7156A5B2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9d0f3e-5ef5-44c1-80f1-1c19bf123570"/>
    <ds:schemaRef ds:uri="eb27a475-cf7b-47c0-b115-4a699e078a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TC103457475[[fn=Frame]]</Template>
  <TotalTime>688</TotalTime>
  <Words>3402</Words>
  <Application>Microsoft Office PowerPoint</Application>
  <PresentationFormat>Widescreen</PresentationFormat>
  <Paragraphs>181</Paragraphs>
  <Slides>29</Slides>
  <Notes>22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Frame</vt:lpstr>
      <vt:lpstr>Relationships, Sex and Health Education  Parent information session</vt:lpstr>
      <vt:lpstr>At St Luke’s we follow the Jigsaw PSHE (physical, social, health and economic education) scheme. This is  the first recommended scheme by Tower Hamlets. Our RSE and H education is taught within our PSHE lessons. </vt:lpstr>
      <vt:lpstr>Today’s considerations</vt:lpstr>
      <vt:lpstr>Context</vt:lpstr>
      <vt:lpstr>       Our school policy</vt:lpstr>
      <vt:lpstr>PowerPoint Presentation</vt:lpstr>
      <vt:lpstr>Aims</vt:lpstr>
      <vt:lpstr>Science and PSHE – what’s the difference?</vt:lpstr>
      <vt:lpstr>Science and PSHE – what’s the difference?</vt:lpstr>
      <vt:lpstr>What is Jigsaw?</vt:lpstr>
      <vt:lpstr>PowerPoint Presentation</vt:lpstr>
      <vt:lpstr>We have mapped each statement from the statutory RSHE curriculum onto Jigsaw so we know where it is being taught. </vt:lpstr>
      <vt:lpstr>PowerPoint Presentation</vt:lpstr>
      <vt:lpstr>PowerPoint Presentation</vt:lpstr>
      <vt:lpstr>PowerPoint Presentation</vt:lpstr>
      <vt:lpstr>PowerPoint Presentation</vt:lpstr>
      <vt:lpstr>Jigsaw PSHE</vt:lpstr>
      <vt:lpstr>We have mapped the full content of the Jigsaw scheme into our own format. This means the subject leader knows exactly what is coming up each half term, and adjustments have been made in discussion with staff to adapt the curriculum to suit our  pupils and community. The subject leader then discusses with teachers each half term what will be covered, to ensure we are covering the agreed content.  </vt:lpstr>
      <vt:lpstr>PowerPoint Presentation</vt:lpstr>
      <vt:lpstr>PowerPoint Presentation</vt:lpstr>
      <vt:lpstr>PowerPoint Presentation</vt:lpstr>
      <vt:lpstr>PowerPoint Presentation</vt:lpstr>
      <vt:lpstr>PowerPoint Presentation</vt:lpstr>
      <vt:lpstr>We teach about the act of conception, as advised by the DFE, in Y6. This part is non-statutory and parents have the right to withdraw.  </vt:lpstr>
      <vt:lpstr>PowerPoint Presentation</vt:lpstr>
      <vt:lpstr>PowerPoint Presentation</vt:lpstr>
      <vt:lpstr>PowerPoint Presentation</vt:lpstr>
      <vt:lpstr> The Role of Parents and the Right of Withdrawal of Students from Relationships Education  </vt:lpstr>
      <vt:lpstr>Don’t forget…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Jigsaw SRE Training</dc:title>
  <dc:creator>Joanna</dc:creator>
  <cp:lastModifiedBy>Amelia Sheppard</cp:lastModifiedBy>
  <cp:revision>82</cp:revision>
  <cp:lastPrinted>2018-05-11T14:00:38Z</cp:lastPrinted>
  <dcterms:created xsi:type="dcterms:W3CDTF">2014-08-20T10:58:44Z</dcterms:created>
  <dcterms:modified xsi:type="dcterms:W3CDTF">2023-05-25T11:28:16Z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0x01010042E2DCEEE7E218478270A2EDA8B657BA</vt:lpwstr>
  </property>
  <property fmtid="{D5CDD505-2E9C-101B-9397-08002B2CF9AE}" pid="3" name="MediaServiceImageTags">
    <vt:lpwstr/>
  </property>
</Properties>
</file>